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60" r:id="rId2"/>
    <p:sldId id="298" r:id="rId3"/>
    <p:sldId id="328" r:id="rId4"/>
    <p:sldId id="309" r:id="rId5"/>
    <p:sldId id="310" r:id="rId6"/>
    <p:sldId id="329" r:id="rId7"/>
    <p:sldId id="343" r:id="rId8"/>
    <p:sldId id="348" r:id="rId9"/>
    <p:sldId id="330" r:id="rId10"/>
    <p:sldId id="331" r:id="rId11"/>
    <p:sldId id="344" r:id="rId12"/>
    <p:sldId id="345" r:id="rId13"/>
    <p:sldId id="349" r:id="rId14"/>
    <p:sldId id="332" r:id="rId15"/>
    <p:sldId id="333" r:id="rId16"/>
    <p:sldId id="334" r:id="rId17"/>
    <p:sldId id="335" r:id="rId18"/>
    <p:sldId id="336" r:id="rId19"/>
    <p:sldId id="337" r:id="rId20"/>
    <p:sldId id="338" r:id="rId21"/>
    <p:sldId id="339" r:id="rId22"/>
    <p:sldId id="340" r:id="rId23"/>
    <p:sldId id="341" r:id="rId24"/>
    <p:sldId id="350" r:id="rId25"/>
    <p:sldId id="342" r:id="rId26"/>
    <p:sldId id="305" r:id="rId27"/>
  </p:sldIdLst>
  <p:sldSz cx="12192000" cy="6858000"/>
  <p:notesSz cx="6735763" cy="9866313"/>
  <p:embeddedFontLst>
    <p:embeddedFont>
      <p:font typeface="KoPubWorld돋움체 Bold" panose="00000800000000000000" pitchFamily="2" charset="-127"/>
      <p:bold r:id="rId29"/>
    </p:embeddedFont>
    <p:embeddedFont>
      <p:font typeface="KoPubWorld돋움체 Light" panose="00000300000000000000" pitchFamily="2" charset="-127"/>
      <p:regular r:id="rId30"/>
    </p:embeddedFont>
    <p:embeddedFont>
      <p:font typeface="KoPubWorld돋움체 Medium" panose="00000600000000000000" pitchFamily="2" charset="-127"/>
      <p:regular r:id="rId31"/>
    </p:embeddedFont>
    <p:embeddedFont>
      <p:font typeface="KoPub돋움체 Bold" panose="00000800000000000000" pitchFamily="2" charset="-127"/>
      <p:bold r:id="rId32"/>
    </p:embeddedFont>
    <p:embeddedFont>
      <p:font typeface="KoPub돋움체 Medium" panose="00000600000000000000" pitchFamily="2" charset="-127"/>
      <p:regular r:id="rId33"/>
    </p:embeddedFont>
    <p:embeddedFont>
      <p:font typeface="Roboto" panose="02000000000000000000" pitchFamily="2" charset="0"/>
      <p:regular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C3F81"/>
    <a:srgbClr val="E4E4E4"/>
    <a:srgbClr val="03037B"/>
    <a:srgbClr val="00277E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18" autoAdjust="0"/>
  </p:normalViewPr>
  <p:slideViewPr>
    <p:cSldViewPr snapToGrid="0" showGuides="1">
      <p:cViewPr varScale="1">
        <p:scale>
          <a:sx n="83" d="100"/>
          <a:sy n="83" d="100"/>
        </p:scale>
        <p:origin x="60" y="1014"/>
      </p:cViewPr>
      <p:guideLst>
        <p:guide orient="horz" pos="2160"/>
        <p:guide pos="3863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3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887FC-93BB-4221-8B25-FE571D307B23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D3E6E-4BED-4161-890B-E3CAA390F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79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F9388-9CA3-486F-93E4-226880A61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24BAA9-9EDD-4137-8BF6-B77EBCE500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CAFF26-31DC-4C1C-A677-9328726C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811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F9388-9CA3-486F-93E4-226880A61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1616"/>
            <a:ext cx="9144000" cy="2387600"/>
          </a:xfrm>
        </p:spPr>
        <p:txBody>
          <a:bodyPr anchor="b"/>
          <a:lstStyle>
            <a:lvl1pPr algn="ctr">
              <a:defRPr sz="60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07290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687FF-DCDF-4DA6-9E43-BC7CB955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8D136-E0E7-4E12-BE8D-9BEF1C1BB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B316-7687-4567-AF3B-C31EA3B4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071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687FF-DCDF-4DA6-9E43-BC7CB955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8D136-E0E7-4E12-BE8D-9BEF1C1BB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6971904" cy="554735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B316-7687-4567-AF3B-C31EA3B4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FE417A6-75B4-1280-A628-F02392FBFE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375975" y="965202"/>
            <a:ext cx="4574287" cy="554735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848055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F5B9A-7230-4900-AEBF-F211C7E30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6444DC-C8CA-4C9D-AF3C-F9FC4F959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358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994B6A-35B7-4704-A2A7-1BF0A564A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2986FE-393C-4AE1-B4DB-0A7E178BA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252" y="965202"/>
            <a:ext cx="11652010" cy="554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7B28D8-1F87-4BC2-8C25-5E45BA2641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8292" y="6610773"/>
            <a:ext cx="1293708" cy="2472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76918D8-0472-4896-8BF2-63BC6246DC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374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6" r:id="rId4"/>
    <p:sldLayoutId id="2147483654" r:id="rId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1" kern="1200" baseline="0">
          <a:solidFill>
            <a:schemeClr val="bg1"/>
          </a:solidFill>
          <a:latin typeface="(한글 글꼴 사용)"/>
          <a:ea typeface="KoPub돋움체 Bold" panose="000008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jhelper.jbnu.ac.kr/JCode" TargetMode="External"/><Relationship Id="rId2" Type="http://schemas.openxmlformats.org/officeDocument/2006/relationships/hyperlink" Target="http://jcode.jbnu.ac.kr:10001/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gle/WQrG1voi4jMHB7cW7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C3FAC0EA-2AD9-4934-9885-1E63ED6E3EF8}"/>
              </a:ext>
            </a:extLst>
          </p:cNvPr>
          <p:cNvGrpSpPr/>
          <p:nvPr/>
        </p:nvGrpSpPr>
        <p:grpSpPr>
          <a:xfrm>
            <a:off x="6206414" y="721433"/>
            <a:ext cx="759936" cy="492790"/>
            <a:chOff x="6206414" y="721433"/>
            <a:chExt cx="759936" cy="49279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342279D-AAD3-4A37-A0D8-6B64EA0BC49B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F83E2E2-ECD4-4A02-A543-0C856FDE8FC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A7733FA7-0308-4BD7-A8D9-8B719E65BFC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838CAF0C-5C6A-4374-B298-9A276310B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A73CA37-1856-419E-9D98-0C8C4A1C6F9B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1FC266D-9043-4233-B55B-55BD89C9650E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8FEB3362-3086-4012-9DCD-F3E073780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C08BCA7-E4D5-4DF1-9BBF-0A53E8EBDE6B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74C3793-5BB0-4A85-BA7D-6AC3D7160BE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2CD8C06B-8EE7-4413-9769-9E7573232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BF35D97-2AD8-4EFE-A3CB-35DA8ACAA57D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B1717AE-C696-4B16-A5E5-D5402F0E4CF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F400BA5E-5F74-4525-9D51-0EF8E86C1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A9F67F1-57FB-40AC-AC9E-4F78CB8887EC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0AC1A80-CAB4-45D1-81FA-00C332B57415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9B4E28AB-D121-4879-8EAA-6E86AC2C86C3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7634FFD5-D781-4193-B6BA-B52AB82E7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F9D81CD0-E091-4909-9762-D2B52D2E6D93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36159639-0AED-41C2-AF28-553C1186FAD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6C87AD31-CC50-4020-A6C4-4928E8B88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F59D10D-13C3-4D87-8141-4E2842B54647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B0FC6D8F-034F-409F-AAD3-36AC3B5CAA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71C395A-8F06-4F00-9191-69988DF2DE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49475B4-B493-48F8-9874-68AEF31388B8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57EE0543-82B4-4E18-99B0-69619DFE920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6184932-0BF8-42D2-AC39-E0B64F010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783C9EA-4532-451D-BABE-EAC90E217177}"/>
              </a:ext>
            </a:extLst>
          </p:cNvPr>
          <p:cNvGrpSpPr/>
          <p:nvPr/>
        </p:nvGrpSpPr>
        <p:grpSpPr>
          <a:xfrm>
            <a:off x="310439" y="4403050"/>
            <a:ext cx="759936" cy="492790"/>
            <a:chOff x="6206414" y="721433"/>
            <a:chExt cx="759936" cy="49279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D6DB782-13F5-427C-92BD-F3F3684CD2A6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6DA4F0ED-FD29-4B9D-AD56-362B7980642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8509CABB-E47C-45EE-9220-B2A741BB6E1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1666F74-70E3-4688-8EB1-B2E7CD7FE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44EFDD54-C803-4FC4-A2EB-F51199C3BF86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A53E9712-AF5A-409D-A493-38C13D444CB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FA366072-8F73-4358-A5EF-160371FF3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602AD85-E9DF-43FB-B31E-86706F4D74A3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842B31B2-0584-430F-B9E7-AC266F66756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B9419F81-DC33-46F5-99E5-12816B4EB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C5E709C-4B6F-42C1-A3DA-A6BFD38AE6EA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1876AAEB-B033-437A-A7A0-A2D0CD0524D1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F9A4ACEC-BD14-4F24-96DF-3214B45A1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9C24CF56-C034-4A5A-BE1F-880C584D3AE0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1F6C5EF8-7ED0-4A61-93E5-4CB5E7F674E3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032F7E54-3B96-4F9C-9E98-EC749E45E9E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ACC9309A-2D86-430E-BCAB-E85B591AA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82273564-55E9-40B0-BA45-5AF3CFCFE507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72E36A62-4E88-4DB5-831A-AF061C58D0A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A0FC426E-8101-4D19-8815-967A7248F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CD80741-EF10-4659-8C11-B81E83F44B4D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787A7D2E-BBF6-409D-BA47-F124084C92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37F715E-8C9F-4845-8D29-0463DDC09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45A821AB-93B9-4079-B1D6-5E541097F474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7C170826-824D-4E6F-B1BA-B225653DC55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676B7190-6E98-4EA2-B8F2-62D71D4A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E63748D-2B11-413B-B0A8-1EA679D1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r="19511"/>
          <a:stretch/>
        </p:blipFill>
        <p:spPr>
          <a:xfrm>
            <a:off x="6877050" y="0"/>
            <a:ext cx="5789811" cy="6858000"/>
          </a:xfrm>
          <a:custGeom>
            <a:avLst/>
            <a:gdLst>
              <a:gd name="connsiteX0" fmla="*/ 1714500 w 5753099"/>
              <a:gd name="connsiteY0" fmla="*/ 0 h 6858000"/>
              <a:gd name="connsiteX1" fmla="*/ 5753099 w 5753099"/>
              <a:gd name="connsiteY1" fmla="*/ 0 h 6858000"/>
              <a:gd name="connsiteX2" fmla="*/ 5753099 w 5753099"/>
              <a:gd name="connsiteY2" fmla="*/ 6858000 h 6858000"/>
              <a:gd name="connsiteX3" fmla="*/ 0 w 57530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3099" h="6858000">
                <a:moveTo>
                  <a:pt x="1714500" y="0"/>
                </a:moveTo>
                <a:lnTo>
                  <a:pt x="5753099" y="0"/>
                </a:lnTo>
                <a:lnTo>
                  <a:pt x="57530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C55A91D-426C-4F40-98EB-5C7A0A53614D}"/>
              </a:ext>
            </a:extLst>
          </p:cNvPr>
          <p:cNvGrpSpPr/>
          <p:nvPr/>
        </p:nvGrpSpPr>
        <p:grpSpPr>
          <a:xfrm>
            <a:off x="1768391" y="5928293"/>
            <a:ext cx="4500895" cy="680757"/>
            <a:chOff x="810496" y="5564594"/>
            <a:chExt cx="4500895" cy="68075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769248C-752E-4BCA-9E33-5F1AF6B6D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22"/>
            <a:stretch/>
          </p:blipFill>
          <p:spPr>
            <a:xfrm>
              <a:off x="3398063" y="5946618"/>
              <a:ext cx="1913328" cy="29873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4DB6631-6BC7-492C-ADF6-BC3D49FC8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5" t="21574" r="7549" b="24303"/>
            <a:stretch/>
          </p:blipFill>
          <p:spPr>
            <a:xfrm>
              <a:off x="810496" y="5946618"/>
              <a:ext cx="1483948" cy="29873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B4A5A7A-E892-46DF-B290-3CE251F79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014" y="5564594"/>
              <a:ext cx="1162377" cy="331598"/>
            </a:xfrm>
            <a:prstGeom prst="rect">
              <a:avLst/>
            </a:prstGeom>
            <a:effectLst/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E6AF6F8-A3AF-4EA5-8C8F-05CB6B286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96" y="5580993"/>
              <a:ext cx="1318150" cy="2988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B477EB-A1ED-430D-BAF3-3676943C5E0B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521" y="5564594"/>
              <a:ext cx="1512000" cy="298800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6CD5C84B-D26B-4F74-A2F9-AAF97CF748F0}"/>
              </a:ext>
            </a:extLst>
          </p:cNvPr>
          <p:cNvSpPr txBox="1"/>
          <p:nvPr/>
        </p:nvSpPr>
        <p:spPr>
          <a:xfrm>
            <a:off x="418439" y="2150199"/>
            <a:ext cx="72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전북대학교 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SW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교육도구 모음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en-US" altLang="ko-KR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JEduTools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소개 및 사용법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E82D743-BC05-4C33-A21F-F517EA0C7783}"/>
              </a:ext>
            </a:extLst>
          </p:cNvPr>
          <p:cNvGrpSpPr/>
          <p:nvPr/>
        </p:nvGrpSpPr>
        <p:grpSpPr>
          <a:xfrm>
            <a:off x="209346" y="253981"/>
            <a:ext cx="2934326" cy="1222780"/>
            <a:chOff x="209346" y="117289"/>
            <a:chExt cx="2934326" cy="1222780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18FFCC9-B399-456A-8260-FF7904A5ED2F}"/>
                </a:ext>
              </a:extLst>
            </p:cNvPr>
            <p:cNvSpPr txBox="1"/>
            <p:nvPr/>
          </p:nvSpPr>
          <p:spPr>
            <a:xfrm>
              <a:off x="209346" y="139740"/>
              <a:ext cx="293432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전북대 </a:t>
              </a:r>
              <a:endParaRPr lang="en-US" altLang="ko-KR" sz="3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소중해유</a:t>
              </a:r>
              <a:r>
                <a:rPr lang="en-US" altLang="ko-KR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(You)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71" name="Picture 4" descr="유튜브 - 무료 소셜 미디어개 아이콘">
              <a:extLst>
                <a:ext uri="{FF2B5EF4-FFF2-40B4-BE49-F238E27FC236}">
                  <a16:creationId xmlns:a16="http://schemas.microsoft.com/office/drawing/2014/main" id="{7A348FB0-FDC3-4B8E-B61D-7F5ABF7FAB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9551" y="117289"/>
              <a:ext cx="748082" cy="748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B614CBC8-7E03-4760-953F-2279EEA0D4DF}"/>
              </a:ext>
            </a:extLst>
          </p:cNvPr>
          <p:cNvSpPr txBox="1"/>
          <p:nvPr/>
        </p:nvSpPr>
        <p:spPr>
          <a:xfrm>
            <a:off x="418439" y="2884207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4. JCode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F05B0BB-E81E-5C02-9CB3-B41B35859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607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A363D5-B844-F500-1287-34EEBFE0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접속 주소 및 도움말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D43B75-3BBE-1381-3B1C-9C5ED4A6E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http://jcode.jbnu.ac.kr:10001</a:t>
            </a:r>
            <a:endParaRPr lang="en-US" altLang="ko-KR" dirty="0"/>
          </a:p>
          <a:p>
            <a:pPr lvl="1"/>
            <a:r>
              <a:rPr lang="ko-KR" altLang="en-US" dirty="0"/>
              <a:t>패스워드</a:t>
            </a:r>
            <a:r>
              <a:rPr lang="en-US" altLang="ko-KR" dirty="0"/>
              <a:t>: f0213b2a0bc604e1ec4cc31f0bae1bf1387d971105593da2933d9a70b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도움말 페이지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https://jhelper.jbnu.ac.kr/JCode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279BD0-8CB5-61F5-02CA-8D698DFCE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8969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09D08C-70A9-8038-1C4E-E3EB3E998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접속 화면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3D74383-3178-D5DA-A3DE-6FC10312D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3565" y="965200"/>
            <a:ext cx="9642020" cy="554672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5B8EF5-0284-E741-561E-514397987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2848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64BD48-4933-130B-87B6-B481A1882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작성 및 컴파일</a:t>
            </a:r>
            <a:r>
              <a:rPr lang="en-US" altLang="ko-KR" dirty="0"/>
              <a:t>, </a:t>
            </a:r>
            <a:r>
              <a:rPr lang="ko-KR" altLang="en-US" dirty="0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D0C2B7-8FC8-DCD4-049F-9EEC4030F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</a:t>
            </a:r>
            <a:r>
              <a:rPr lang="en-US" altLang="ko-KR" dirty="0"/>
              <a:t>Language </a:t>
            </a:r>
            <a:r>
              <a:rPr lang="ko-KR" altLang="en-US" dirty="0"/>
              <a:t>별로 코드를 작성하고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오른쪽 상단 플레이 버튼을 통해 </a:t>
            </a:r>
            <a:r>
              <a:rPr lang="en-US" altLang="ko-KR" dirty="0"/>
              <a:t>Run code </a:t>
            </a:r>
            <a:r>
              <a:rPr lang="ko-KR" altLang="en-US" dirty="0"/>
              <a:t>실행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1B91BC-704F-D3C1-D3F0-86DEE27E3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D70B42-BAA4-E1A3-E490-3F0B11540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736" y="148469"/>
            <a:ext cx="3200400" cy="172521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C072175-AB1B-774D-6572-911173A4B67C}"/>
              </a:ext>
            </a:extLst>
          </p:cNvPr>
          <p:cNvSpPr/>
          <p:nvPr/>
        </p:nvSpPr>
        <p:spPr>
          <a:xfrm>
            <a:off x="8540152" y="1030708"/>
            <a:ext cx="897147" cy="6175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531A52F-D4A8-D779-52A7-EE3F09F49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04" y="2174466"/>
            <a:ext cx="11196544" cy="460881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4483626-8E97-114F-4DA5-3BFF13178F5B}"/>
              </a:ext>
            </a:extLst>
          </p:cNvPr>
          <p:cNvSpPr/>
          <p:nvPr/>
        </p:nvSpPr>
        <p:spPr>
          <a:xfrm>
            <a:off x="11296586" y="2191718"/>
            <a:ext cx="331820" cy="1891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CB5DA1-7CED-B78B-22F7-9CDCE510A781}"/>
              </a:ext>
            </a:extLst>
          </p:cNvPr>
          <p:cNvSpPr/>
          <p:nvPr/>
        </p:nvSpPr>
        <p:spPr>
          <a:xfrm>
            <a:off x="2412522" y="6211018"/>
            <a:ext cx="925901" cy="5722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5599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1616"/>
            <a:ext cx="9144000" cy="23876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사용 후기 및 향후 계획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C70B8B-61DF-9C41-7359-1EE8E5C7A3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8188" y="6610350"/>
            <a:ext cx="1293812" cy="247650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0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703447-1A68-E3AA-D1F2-E311CE35C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 후기</a:t>
            </a:r>
            <a:r>
              <a:rPr lang="en-US" altLang="ko-KR" dirty="0"/>
              <a:t>: </a:t>
            </a:r>
            <a:r>
              <a:rPr lang="ko-KR" altLang="en-US" dirty="0"/>
              <a:t>총 </a:t>
            </a:r>
            <a:r>
              <a:rPr lang="en-US" altLang="ko-KR" dirty="0"/>
              <a:t>39</a:t>
            </a:r>
            <a:r>
              <a:rPr lang="ko-KR" altLang="en-US" dirty="0"/>
              <a:t>명 참여 </a:t>
            </a:r>
            <a:r>
              <a:rPr lang="en-US" altLang="ko-KR" dirty="0"/>
              <a:t>(2024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학기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875FA7-C0EB-1B76-B1CA-1F57BCE2E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14</a:t>
            </a:fld>
            <a:endParaRPr lang="ko-KR" altLang="en-US" dirty="0"/>
          </a:p>
        </p:txBody>
      </p:sp>
      <p:pic>
        <p:nvPicPr>
          <p:cNvPr id="2050" name="Picture 2" descr="양식 응답 차트. 질문 제목: 설문 대상 수업을 선택해주세요. 각 수업 별로 다른 내용을 기재하고 싶으면, 설문에 여러 번 참여하셔도 됩니다.. 응답 수: 응답 39개.">
            <a:extLst>
              <a:ext uri="{FF2B5EF4-FFF2-40B4-BE49-F238E27FC236}">
                <a16:creationId xmlns:a16="http://schemas.microsoft.com/office/drawing/2014/main" id="{8C07004E-373F-F7E2-2C34-9914602A952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" y="1096112"/>
            <a:ext cx="11652250" cy="528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768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5CEB73-0B75-C62F-0D24-4414666CD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전체적 만족도</a:t>
            </a:r>
            <a:r>
              <a:rPr lang="en-US" altLang="ko-KR" dirty="0"/>
              <a:t>: </a:t>
            </a:r>
            <a:r>
              <a:rPr lang="ko-KR" altLang="en-US" dirty="0"/>
              <a:t>총 </a:t>
            </a:r>
            <a:r>
              <a:rPr lang="en-US" altLang="ko-KR" dirty="0"/>
              <a:t>39</a:t>
            </a:r>
            <a:r>
              <a:rPr lang="ko-KR" altLang="en-US" dirty="0"/>
              <a:t>명 참여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A9165B-19F6-BEA0-C69E-3FDA2F2A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15</a:t>
            </a:fld>
            <a:endParaRPr lang="ko-KR" altLang="en-US" dirty="0"/>
          </a:p>
        </p:txBody>
      </p:sp>
      <p:pic>
        <p:nvPicPr>
          <p:cNvPr id="3074" name="Picture 2" descr="양식 응답 차트. 질문 제목: 1. JCode (웹기반 IDE) 사용 시 전체적인 만족도를 종합적으로 평가하여 1부터 5까지 점수를 매겨주세요. (1: 매우 불편함, 5: 매우 편리함). 응답 수: 응답 39개.">
            <a:extLst>
              <a:ext uri="{FF2B5EF4-FFF2-40B4-BE49-F238E27FC236}">
                <a16:creationId xmlns:a16="http://schemas.microsoft.com/office/drawing/2014/main" id="{E7CD12DA-F609-711D-2767-F59326F3B8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13" y="965200"/>
            <a:ext cx="10914523" cy="554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846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514F1F-1740-8DF0-70A8-4A94E8E0F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1-1. </a:t>
            </a:r>
            <a:r>
              <a:rPr lang="ko-KR" altLang="en-US" b="0" i="0" dirty="0" err="1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웹기반</a:t>
            </a:r>
            <a:r>
              <a:rPr lang="ko-KR" alt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</a:t>
            </a:r>
            <a:r>
              <a:rPr lang="en-US" altLang="ko-K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IDE </a:t>
            </a:r>
            <a:r>
              <a:rPr lang="ko-KR" alt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사용 시</a:t>
            </a:r>
            <a:r>
              <a:rPr lang="en-US" altLang="ko-K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특별히 느낀 장점이 있었다면 기재해주세요</a:t>
            </a:r>
            <a:r>
              <a:rPr lang="en-US" altLang="ko-K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50B87B-D1A0-2157-DC79-2D7EC1A1A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algn="l"/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교수님 입장에서 코드 수정기록 추적이 가능해 공정한 평가가 가능할 것 같습니다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24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시간 이용할 수 있다는 점</a:t>
            </a:r>
          </a:p>
          <a:p>
            <a:pPr algn="l"/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1. 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웹 기반 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IDE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로 과제 수행 시 특정 기기에 종속되지 않고 언제 어디서든 과제를 수행할 수 있어서 좋았음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. 2. 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과제 수행 도중 문제 발생 시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, 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다른 사람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(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교수님 또는 조교님 등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)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이 쉽게 접근하여 </a:t>
            </a:r>
            <a:r>
              <a:rPr lang="ko-KR" altLang="en-US" b="0" dirty="0" err="1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피드백할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 수 있어 좋았음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1. 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웹 기반 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IDE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로 과제 수행 시 특정 기기에 종속되지 않고 언제 어디서든 과제를 수행할 수 있어서 좋았음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언제 어디서든 접속이 가능하며 개인 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pc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의 성능을 요구하지 않는다는 점에서 만족</a:t>
            </a:r>
          </a:p>
          <a:p>
            <a:pPr algn="l"/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언제 어디서나 코딩할 수 있다는 점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, 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개별적으로 환경을 설정할 필요가 없다는 점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, 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자동 저장 기능이 있어서 작업을 잃을 일이 드물다는 점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상황에 </a:t>
            </a:r>
            <a:r>
              <a:rPr lang="ko-KR" altLang="en-US" b="0" dirty="0" err="1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구애받지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 않고 일관된 환경을 편리하게 접속하여 사용할 수 있었다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. 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학교 소유라 마음이 편했다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어디서든 설치과정 없이 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IDE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를 사용할 수 있다</a:t>
            </a:r>
          </a:p>
          <a:p>
            <a:pPr algn="l"/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별도 서버를 </a:t>
            </a:r>
            <a:r>
              <a:rPr lang="ko-KR" altLang="en-US" b="0" dirty="0" err="1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연결해야할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 필요가 없음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C14235-025B-85C6-C5D5-CDAFF2B49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3281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F65F3C-60CD-9D4F-BD4B-E716390B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1-1. </a:t>
            </a:r>
            <a:r>
              <a:rPr lang="ko-KR" altLang="en-US" b="0" i="0" dirty="0" err="1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웹기반</a:t>
            </a:r>
            <a:r>
              <a:rPr lang="ko-KR" alt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</a:t>
            </a:r>
            <a:r>
              <a:rPr lang="en-US" altLang="ko-K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IDE </a:t>
            </a:r>
            <a:r>
              <a:rPr lang="ko-KR" alt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사용 시</a:t>
            </a:r>
            <a:r>
              <a:rPr lang="en-US" altLang="ko-K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특별히 느낀 장점이 있었다면 기재해주세요</a:t>
            </a:r>
            <a:r>
              <a:rPr lang="en-US" altLang="ko-K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F841FC-1ACF-2128-BF8F-690565644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컴퓨터 사양에 관계없이 어디서든 가능하다</a:t>
            </a:r>
          </a:p>
          <a:p>
            <a:pPr algn="l"/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어디서든 사용가능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, 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편리한 자동저장</a:t>
            </a:r>
          </a:p>
          <a:p>
            <a:pPr algn="l"/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외부 환경에서도 기존에 하던 작업을 이어서 할 수 있다는 점</a:t>
            </a:r>
          </a:p>
          <a:p>
            <a:pPr algn="l"/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어디서든 코딩 가능함</a:t>
            </a:r>
          </a:p>
          <a:p>
            <a:pPr algn="l"/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기존 사용하던 </a:t>
            </a:r>
            <a:r>
              <a:rPr lang="en-US" altLang="ko-KR" b="0" dirty="0" err="1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vscode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와 동일한 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UI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에서 작업할 수 있음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. 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아무것도 설치하지 않는 공용 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PC(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도서관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, 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기숙사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)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에서도 동일한 환경에서 작업할 수 있음</a:t>
            </a:r>
          </a:p>
          <a:p>
            <a:pPr algn="l"/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없음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여러 기기에서 계정으로 접근 가능</a:t>
            </a:r>
          </a:p>
          <a:p>
            <a:pPr algn="l"/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스토리지 차지하지 않는 점</a:t>
            </a:r>
          </a:p>
          <a:p>
            <a:pPr algn="l"/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웹이어서 환경을 크게 세팅하지 않아도 </a:t>
            </a:r>
            <a:r>
              <a:rPr lang="ko-KR" altLang="en-US" b="0" dirty="0" err="1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되서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 편했다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모바일로도 코드를 볼 수 있다는 점이 좋았습니다</a:t>
            </a:r>
          </a:p>
          <a:p>
            <a:pPr algn="l"/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어디서든 과제를 할 수 있다 </a:t>
            </a:r>
            <a:r>
              <a:rPr lang="ko-KR" altLang="en-US" b="0" dirty="0" err="1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친구들이랑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 </a:t>
            </a:r>
            <a:r>
              <a:rPr lang="ko-KR" altLang="en-US" b="0" dirty="0" err="1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피시방가서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 과제한적도 있었다</a:t>
            </a:r>
          </a:p>
          <a:p>
            <a:pPr algn="l"/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로그가 계속 </a:t>
            </a:r>
            <a:r>
              <a:rPr lang="ko-KR" altLang="en-US" b="0" dirty="0" err="1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남는것이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 좋았으며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, 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입력을 사용자가 직접 주는 것이 아닌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, 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파일로 입력을 주는 것이 매우 편리했습니다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따로 리눅스를 설치하지 않아도 되는 점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A847F7-5168-DFCA-30AB-4C0E95840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2816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6DB8B0-0187-1768-A48D-1CBA33CCB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1-2. </a:t>
            </a:r>
            <a:r>
              <a:rPr lang="ko-KR" altLang="en-US" b="0" i="0" dirty="0" err="1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웹기반</a:t>
            </a:r>
            <a:r>
              <a:rPr lang="ko-KR" alt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</a:t>
            </a:r>
            <a:r>
              <a:rPr lang="en-US" altLang="ko-K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IDE </a:t>
            </a:r>
            <a:r>
              <a:rPr lang="ko-KR" alt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사용 시</a:t>
            </a:r>
            <a:r>
              <a:rPr lang="en-US" altLang="ko-K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불편한 점이 있었다면 기재해주세요</a:t>
            </a:r>
            <a:r>
              <a:rPr lang="en-US" altLang="ko-K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C3FD6E-9A04-8893-C665-75E54ADC2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학기 중 서버 이전으로 인한 일시적인 사용 불가</a:t>
            </a:r>
          </a:p>
          <a:p>
            <a:pPr algn="l"/>
            <a:r>
              <a:rPr lang="en-US" altLang="ko-KR" b="0" dirty="0" err="1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gdb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가 설치되지 않아서 매우 불편했다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. </a:t>
            </a:r>
            <a:r>
              <a:rPr lang="ko-KR" altLang="en-US" b="0" dirty="0">
                <a:solidFill>
                  <a:srgbClr val="FF0000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크롬이 아닌 </a:t>
            </a:r>
            <a:r>
              <a:rPr lang="en-US" altLang="ko-KR" b="0" dirty="0" err="1">
                <a:solidFill>
                  <a:srgbClr val="FF0000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vscode</a:t>
            </a:r>
            <a:r>
              <a:rPr lang="ko-KR" altLang="en-US" b="0" dirty="0">
                <a:solidFill>
                  <a:srgbClr val="FF0000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에서 </a:t>
            </a:r>
            <a:r>
              <a:rPr lang="en-US" altLang="ko-KR" b="0" dirty="0">
                <a:solidFill>
                  <a:srgbClr val="FF0000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ssh</a:t>
            </a:r>
            <a:r>
              <a:rPr lang="ko-KR" altLang="en-US" b="0" dirty="0">
                <a:solidFill>
                  <a:srgbClr val="FF0000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로 </a:t>
            </a:r>
            <a:r>
              <a:rPr lang="ko-KR" altLang="en-US" b="0" dirty="0" err="1">
                <a:solidFill>
                  <a:srgbClr val="FF0000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연결시</a:t>
            </a:r>
            <a:r>
              <a:rPr lang="ko-KR" altLang="en-US" b="0" dirty="0">
                <a:solidFill>
                  <a:srgbClr val="FF0000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 너무 자주 끊김</a:t>
            </a:r>
            <a:r>
              <a:rPr lang="en-US" altLang="ko-KR" b="0" dirty="0">
                <a:solidFill>
                  <a:srgbClr val="FF0000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(</a:t>
            </a:r>
            <a:r>
              <a:rPr lang="ko-KR" altLang="en-US" b="0" dirty="0">
                <a:solidFill>
                  <a:srgbClr val="FF0000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사실상 사용 불가</a:t>
            </a:r>
            <a:r>
              <a:rPr lang="en-US" altLang="ko-KR" b="0" dirty="0">
                <a:solidFill>
                  <a:srgbClr val="FF0000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개별적인 환경 설정이 힘들다는 점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(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라이브러리 설치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, 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확장 설치 등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), </a:t>
            </a:r>
            <a:r>
              <a:rPr lang="ko-KR" altLang="en-US" b="0" dirty="0">
                <a:solidFill>
                  <a:srgbClr val="FF0000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로컬 환경과 연결하여 사용하려고 해봤지만 속도가 너무 느려서 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포기함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, 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서버 이전 등의 일정이 개인 상황과 관계없이 진행되므로 예측이 불가하다는 점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불필요한 폴더가 많이 생성되어 있었음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(hw1 ~ hw15)</a:t>
            </a:r>
          </a:p>
          <a:p>
            <a:pPr algn="l"/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가끔 오류</a:t>
            </a:r>
          </a:p>
          <a:p>
            <a:pPr algn="l"/>
            <a:r>
              <a:rPr lang="ko-KR" altLang="en-US" b="0" dirty="0">
                <a:solidFill>
                  <a:srgbClr val="FF0000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글씨체 확대가 안 되는 게 아쉬웠어요</a:t>
            </a:r>
            <a:r>
              <a:rPr lang="en-US" altLang="ko-KR" b="0" dirty="0">
                <a:solidFill>
                  <a:srgbClr val="FF0000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서버 오류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, 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웹 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IDE 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자체의 불편</a:t>
            </a:r>
          </a:p>
          <a:p>
            <a:pPr algn="l"/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가끔 연결이 </a:t>
            </a:r>
            <a:r>
              <a:rPr lang="ko-KR" altLang="en-US" b="0" dirty="0" err="1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끊긴다거나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 저장이 안되는 이슈가 있었다</a:t>
            </a:r>
          </a:p>
          <a:p>
            <a:pPr algn="l"/>
            <a:r>
              <a:rPr lang="ko-KR" altLang="en-US" b="0" dirty="0">
                <a:solidFill>
                  <a:srgbClr val="FF0000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아직은 </a:t>
            </a:r>
            <a:r>
              <a:rPr lang="en-US" altLang="ko-KR" b="0" dirty="0" err="1">
                <a:solidFill>
                  <a:srgbClr val="FF0000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vscode</a:t>
            </a:r>
            <a:r>
              <a:rPr lang="ko-KR" altLang="en-US" b="0" dirty="0">
                <a:solidFill>
                  <a:srgbClr val="FF0000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가 더 익숙하다 난 </a:t>
            </a:r>
            <a:r>
              <a:rPr lang="ko-KR" altLang="en-US" b="0" dirty="0" err="1">
                <a:solidFill>
                  <a:srgbClr val="FF0000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익숙한게</a:t>
            </a:r>
            <a:r>
              <a:rPr lang="ko-KR" altLang="en-US" b="0" dirty="0">
                <a:solidFill>
                  <a:srgbClr val="FF0000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 좋다</a:t>
            </a:r>
          </a:p>
          <a:p>
            <a:pPr algn="l"/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자동 완성 기능이 안 되었습니다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. extension 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설치 이후에도 제대로 작동이 안 되었습니다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. (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아마 제 실수인 것 같긴 합니다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.)</a:t>
            </a:r>
          </a:p>
          <a:p>
            <a:pPr algn="l"/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비밀번호가 복잡해 외우기 어려움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. 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그렇다고 비밀번호를 여기저기 </a:t>
            </a:r>
            <a:r>
              <a:rPr lang="ko-KR" altLang="en-US" b="0" dirty="0" err="1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적어놓기에는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 유출 우려때문에 하나의 컴퓨터에서만 사용해서 장점이 반감됨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BAD0E5-4ACF-0A69-D90E-C631ABC71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847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489F40-699C-BA1E-157B-72E9314CD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1-2. </a:t>
            </a:r>
            <a:r>
              <a:rPr lang="ko-KR" altLang="en-US" b="0" i="0" dirty="0" err="1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웹기반</a:t>
            </a:r>
            <a:r>
              <a:rPr lang="ko-KR" alt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</a:t>
            </a:r>
            <a:r>
              <a:rPr lang="en-US" altLang="ko-K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IDE </a:t>
            </a:r>
            <a:r>
              <a:rPr lang="ko-KR" alt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사용 시</a:t>
            </a:r>
            <a:r>
              <a:rPr lang="en-US" altLang="ko-K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불편한 점이 있었다면 기재해주세요</a:t>
            </a:r>
            <a:r>
              <a:rPr lang="en-US" altLang="ko-K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A9B3EF-285C-C54B-3D49-A8519E3F5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확장 프로그램이 제대로 동작치 않아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, 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코드 에러 하이라이트와 같은 기능을 사용할 수 없던 점</a:t>
            </a:r>
          </a:p>
          <a:p>
            <a:pPr algn="l"/>
            <a:r>
              <a:rPr lang="ko-KR" altLang="en-US" b="0" dirty="0" err="1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폴더째로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 다운이 불가능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, 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디버그모드가 </a:t>
            </a:r>
            <a:r>
              <a:rPr lang="ko-KR" altLang="en-US" b="0" dirty="0" err="1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작동하는건진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 잘 모르겠음</a:t>
            </a:r>
          </a:p>
          <a:p>
            <a:pPr algn="l"/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- 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브라우저 종속적인 단축키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(</a:t>
            </a:r>
            <a:r>
              <a:rPr lang="en-US" altLang="ko-KR" b="0" dirty="0" err="1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ctrl+W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 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가 에디터의 탭을 </a:t>
            </a:r>
            <a:r>
              <a:rPr lang="ko-KR" altLang="en-US" b="0" dirty="0" err="1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닫는게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 아니라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, 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브라우저의 탭을 닫아서 에디터 화면 자체가 </a:t>
            </a:r>
            <a:r>
              <a:rPr lang="ko-KR" altLang="en-US" b="0" dirty="0" err="1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꺼져버림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웹 기반 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IDE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를 사용하더라도 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X 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윈도우 포워딩을 위한 세션유지를 위해 </a:t>
            </a:r>
            <a:r>
              <a:rPr lang="ko-KR" altLang="en-US" b="0" dirty="0" err="1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어쩔수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 없이 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ssh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로 직접 연결해야 했음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. 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웹 기반 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IDE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를 사용하는 장점을 느낄 수 없었음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Extension 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설치</a:t>
            </a:r>
          </a:p>
          <a:p>
            <a:pPr algn="l"/>
            <a:r>
              <a:rPr lang="ko-KR" altLang="en-US" b="0" dirty="0" err="1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이유없는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 서버 연결 끊김이 잦음</a:t>
            </a:r>
          </a:p>
          <a:p>
            <a:pPr algn="l"/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보안 상 이유로 </a:t>
            </a:r>
            <a:r>
              <a:rPr lang="en-US" altLang="ko-KR" b="0" dirty="0" err="1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extention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이 마음대로 되지 않았던 점 학교 서버에 </a:t>
            </a:r>
            <a:r>
              <a:rPr lang="ko-KR" altLang="en-US" b="0" dirty="0" err="1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이상있으면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 접속이 제대로 되지 않는 점</a:t>
            </a:r>
          </a:p>
          <a:p>
            <a:pPr algn="l"/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점검기간 등 접속하지 </a:t>
            </a:r>
            <a:r>
              <a:rPr lang="ko-KR" altLang="en-US" b="0" dirty="0" err="1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못할때가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 </a:t>
            </a:r>
            <a:r>
              <a:rPr lang="ko-KR" altLang="en-US" b="0" dirty="0" err="1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종종있어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 불편했다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초반 </a:t>
            </a:r>
            <a:r>
              <a:rPr lang="ko-KR" altLang="en-US" b="0" dirty="0" err="1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확장팩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 설치가 안되는 것이 좀 불편했습니다</a:t>
            </a:r>
          </a:p>
          <a:p>
            <a:pPr algn="l"/>
            <a:r>
              <a:rPr lang="ko-KR" altLang="en-US" b="0" dirty="0">
                <a:solidFill>
                  <a:srgbClr val="FF0000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기존에 다른 </a:t>
            </a:r>
            <a:r>
              <a:rPr lang="en-US" altLang="ko-KR" b="0" dirty="0">
                <a:solidFill>
                  <a:srgbClr val="FF0000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ide</a:t>
            </a:r>
            <a:r>
              <a:rPr lang="ko-KR" altLang="en-US" b="0" dirty="0">
                <a:solidFill>
                  <a:srgbClr val="FF0000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를 잘 사용하던 사람들은 불편하다고 생각함 선택사항이 아닌 강제로 웹</a:t>
            </a:r>
            <a:r>
              <a:rPr lang="en-US" altLang="ko-KR" b="0" dirty="0">
                <a:solidFill>
                  <a:srgbClr val="FF0000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ide</a:t>
            </a:r>
            <a:r>
              <a:rPr lang="ko-KR" altLang="en-US" b="0" dirty="0">
                <a:solidFill>
                  <a:srgbClr val="FF0000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를 사용해야 한다는 점이 매우 불만족스러움</a:t>
            </a:r>
          </a:p>
          <a:p>
            <a:pPr algn="l"/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바이너리 파일을 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16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진수로 읽을 수 있게 해주었으면 좋겠습니다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. (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물론 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CMD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에서 볼 수는 있지만 말입니다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코드를 옮겨 적고 </a:t>
            </a:r>
            <a:r>
              <a:rPr lang="ko-KR" altLang="en-US" b="0" dirty="0" err="1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저장해야하는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 점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DF4FC5-1CF2-BF71-B935-C0DB3BDB1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8749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7F5FBE-A16E-4C63-814E-78D085B172C4}"/>
              </a:ext>
            </a:extLst>
          </p:cNvPr>
          <p:cNvSpPr/>
          <p:nvPr/>
        </p:nvSpPr>
        <p:spPr>
          <a:xfrm>
            <a:off x="290133" y="139211"/>
            <a:ext cx="11689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목차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86978B9-5AC0-4D0C-AE7B-88F1814ABE78}"/>
              </a:ext>
            </a:extLst>
          </p:cNvPr>
          <p:cNvGrpSpPr/>
          <p:nvPr/>
        </p:nvGrpSpPr>
        <p:grpSpPr>
          <a:xfrm>
            <a:off x="874588" y="1701800"/>
            <a:ext cx="7101012" cy="898041"/>
            <a:chOff x="874588" y="1701800"/>
            <a:chExt cx="7101012" cy="89804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83CAF6-AF8A-4244-80DD-27452678EFF7}"/>
                </a:ext>
              </a:extLst>
            </p:cNvPr>
            <p:cNvSpPr txBox="1"/>
            <p:nvPr/>
          </p:nvSpPr>
          <p:spPr>
            <a:xfrm>
              <a:off x="874588" y="1701800"/>
              <a:ext cx="5844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03037B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r>
                <a:rPr lang="en-US" altLang="ko-KR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A3D735-5EE2-4170-AE8F-825D253628DB}"/>
                </a:ext>
              </a:extLst>
            </p:cNvPr>
            <p:cNvSpPr txBox="1"/>
            <p:nvPr/>
          </p:nvSpPr>
          <p:spPr>
            <a:xfrm>
              <a:off x="1408244" y="2138176"/>
              <a:ext cx="6567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JCode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소개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3611059-D402-4859-B9E2-59AAF6C7AA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8" y="2015066"/>
              <a:ext cx="138244" cy="220708"/>
            </a:xfrm>
            <a:prstGeom prst="line">
              <a:avLst/>
            </a:prstGeom>
            <a:ln w="12700">
              <a:solidFill>
                <a:srgbClr val="0303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47E5F9E-D938-44DB-BF30-0E71852FD41D}"/>
              </a:ext>
            </a:extLst>
          </p:cNvPr>
          <p:cNvGrpSpPr/>
          <p:nvPr/>
        </p:nvGrpSpPr>
        <p:grpSpPr>
          <a:xfrm>
            <a:off x="874588" y="3079723"/>
            <a:ext cx="7101012" cy="898041"/>
            <a:chOff x="874588" y="1701800"/>
            <a:chExt cx="7101012" cy="89804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B2C3AD0-6724-467C-97BE-4F40D9AF1647}"/>
                </a:ext>
              </a:extLst>
            </p:cNvPr>
            <p:cNvSpPr txBox="1"/>
            <p:nvPr/>
          </p:nvSpPr>
          <p:spPr>
            <a:xfrm>
              <a:off x="874588" y="1701800"/>
              <a:ext cx="5844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03037B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r>
                <a:rPr lang="en-US" altLang="ko-KR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A9A81C-BCC0-4DDA-B59D-E921844FCD47}"/>
                </a:ext>
              </a:extLst>
            </p:cNvPr>
            <p:cNvSpPr txBox="1"/>
            <p:nvPr/>
          </p:nvSpPr>
          <p:spPr>
            <a:xfrm>
              <a:off x="1408244" y="2138176"/>
              <a:ext cx="6567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사용 후기 및 향후 계획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0C35C5E-B983-4EA9-9E6B-129FF81FA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8" y="2015066"/>
              <a:ext cx="138244" cy="220708"/>
            </a:xfrm>
            <a:prstGeom prst="line">
              <a:avLst/>
            </a:prstGeom>
            <a:ln w="12700">
              <a:solidFill>
                <a:srgbClr val="0303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7F92051-29FD-5584-5282-AFDA907A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460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37155D-F712-DF5C-112C-4683DAEBA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성능 상 문제</a:t>
            </a:r>
            <a:r>
              <a:rPr lang="en-US" altLang="ko-KR" dirty="0"/>
              <a:t>: </a:t>
            </a:r>
            <a:r>
              <a:rPr lang="ko-KR" altLang="en-US" dirty="0"/>
              <a:t>총 </a:t>
            </a:r>
            <a:r>
              <a:rPr lang="en-US" altLang="ko-KR" dirty="0"/>
              <a:t>39</a:t>
            </a:r>
            <a:r>
              <a:rPr lang="ko-KR" altLang="en-US" dirty="0"/>
              <a:t>명 참여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87CF2C-67E3-9163-CCA6-9457ECE63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20</a:t>
            </a:fld>
            <a:endParaRPr lang="ko-KR" altLang="en-US" dirty="0"/>
          </a:p>
        </p:txBody>
      </p:sp>
      <p:pic>
        <p:nvPicPr>
          <p:cNvPr id="4098" name="Picture 2" descr="양식 응답 차트. 질문 제목: 2. 웹기반 IDE 환경을 이용하면서 성능 상 문제가 있었습니까? 1부터 5까지 점수를 매겨주세요. (1: 매우 느림, 5: 사용에 전혀 지장 없음). 응답 수: 응답 39개.">
            <a:extLst>
              <a:ext uri="{FF2B5EF4-FFF2-40B4-BE49-F238E27FC236}">
                <a16:creationId xmlns:a16="http://schemas.microsoft.com/office/drawing/2014/main" id="{BF5B5D12-B5DC-5916-D5B2-21E5D92F498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13" y="965200"/>
            <a:ext cx="10914523" cy="554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706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53511-0707-AE6D-3A37-1F1C896A6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2-1. </a:t>
            </a:r>
            <a:r>
              <a:rPr lang="ko-KR" altLang="en-US" b="0" i="0" dirty="0" err="1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웹기반</a:t>
            </a:r>
            <a:r>
              <a:rPr lang="ko-KR" alt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</a:t>
            </a:r>
            <a:r>
              <a:rPr lang="en-US" altLang="ko-K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IDE </a:t>
            </a:r>
            <a:r>
              <a:rPr lang="ko-KR" alt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사용 시</a:t>
            </a:r>
            <a:r>
              <a:rPr lang="en-US" altLang="ko-K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성능 상 문제가 있었다면 간략히 기재해주세요</a:t>
            </a:r>
            <a:r>
              <a:rPr lang="en-US" altLang="ko-K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D34401-A058-D1CF-2787-45CDAFB38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없음</a:t>
            </a:r>
          </a:p>
          <a:p>
            <a:pPr algn="l"/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중간중간 안정성 이슈가 있었던 것 같습니다</a:t>
            </a:r>
          </a:p>
          <a:p>
            <a:pPr algn="l"/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로컬 환경 연결 시 속도가 너무 느림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. 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그 외에도 종종 속도가 느려질 때가 있음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(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이 경우엔 사용이 불편할 정도는 아니었음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C/</a:t>
            </a:r>
            <a:r>
              <a:rPr lang="en-US" altLang="ko-KR" b="0" dirty="0" err="1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c++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 extension 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오류로 인한 디스크 용량 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100</a:t>
            </a:r>
          </a:p>
          <a:p>
            <a:pPr algn="l"/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없었습니다</a:t>
            </a:r>
          </a:p>
          <a:p>
            <a:pPr algn="l"/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간혹 연결이 불안정하거나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, top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명령어를 통해 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CPU 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점유율을 살펴보면 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node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프로세스가 많은 점유를 차지하고 있어 작업이 불가능한 경우가 간혹 있었음</a:t>
            </a:r>
          </a:p>
          <a:p>
            <a:pPr algn="l"/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성능상 문제 없음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ko-KR" altLang="en-US" b="0" dirty="0" err="1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이유없는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 서버 연결 끊김이 잦음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15D135-D11B-0180-650D-C270B2D37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5652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76AF76-14D8-4F9B-68DB-842CD2A50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3. </a:t>
            </a:r>
            <a:r>
              <a:rPr lang="ko-KR" alt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기타 남기실 코멘트가 있으시면 작성해주세요</a:t>
            </a:r>
            <a:r>
              <a:rPr lang="en-US" altLang="ko-K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개선 방안에 대한 의견들을 적극 환영합니다</a:t>
            </a:r>
            <a:r>
              <a:rPr lang="en-US" altLang="ko-K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1E0003-F424-5885-47CF-C8D02C93D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/>
            <a:r>
              <a:rPr lang="en-US" altLang="ko-KR" b="0" dirty="0" err="1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gdb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 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설치</a:t>
            </a:r>
          </a:p>
          <a:p>
            <a:pPr algn="l"/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라이브러리 설치가 실제로 불가능한 건지는 모르겠지만 불가능하다면 일정 기간이더라도 가능했으면 좋겠고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. 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사용 가능하고 불가능한 영역이 정확히 고지 되는 편이 혹시 모를 문제를 막을 수 있고 사용하는 입장에서도 사용 방법을 결정하기 좋을 것 같음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putty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가 번거로워서 힘들었는데 덕분에 편하게 공부하며 한 학기를 보낼 수 있었습니다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. 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감사합니다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!</a:t>
            </a:r>
          </a:p>
          <a:p>
            <a:pPr algn="l"/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없습니다 한학기동안 감사했습니다</a:t>
            </a:r>
          </a:p>
          <a:p>
            <a:pPr algn="l"/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없음</a:t>
            </a:r>
          </a:p>
          <a:p>
            <a:pPr algn="l"/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주어진 실습 환경을 악용하는 학생들 때문에 네트워크가 완전히 </a:t>
            </a:r>
            <a:r>
              <a:rPr lang="ko-KR" altLang="en-US" b="0" dirty="0" err="1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차단된점이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 매우 아쉬움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. 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과제도중 깃 업로드를 활용할 수 없었고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, 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특정 시간에만 </a:t>
            </a:r>
            <a:r>
              <a:rPr lang="ko-KR" altLang="en-US" b="0" dirty="0" err="1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익스텐션을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 설치할 수 </a:t>
            </a:r>
            <a:r>
              <a:rPr lang="ko-KR" altLang="en-US" b="0" dirty="0" err="1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있었던점이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 아쉬움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. 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악용하는 트래픽을 찾아내서 해당 인스턴스에 대해서만 네트워크 차단을 부여했다면 좋았을 것 같음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웹 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IDE 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내부에서도 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X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윈도우를 사용할 수 있었으면 좋겠음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코딩하면서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, 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제 자신에게 화가 매우 많이 나기도 했지만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, </a:t>
            </a:r>
            <a:r>
              <a:rPr lang="ko-KR" altLang="en-US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무척이나 뿌듯했었습니다</a:t>
            </a:r>
            <a:r>
              <a:rPr lang="en-US" altLang="ko-KR" b="0" dirty="0">
                <a:solidFill>
                  <a:srgbClr val="202124"/>
                </a:solidFill>
                <a:effectLst/>
                <a:highlight>
                  <a:srgbClr val="F8F9FA"/>
                </a:highlight>
                <a:latin typeface="Roboto" panose="02000000000000000000" pitchFamily="2" charset="0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A915B3-CF6B-92A5-F4C3-19C47E601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8822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51B2F4-8B8E-06BB-9361-FED872E6D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자체 후기 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681454-AD3E-8E9C-52FC-1B37157BF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IDE </a:t>
            </a:r>
            <a:r>
              <a:rPr lang="ko-KR" altLang="en-US" dirty="0"/>
              <a:t>환경 구축 자체도 학생들이 익혀야 할 중요 스킬</a:t>
            </a: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그러나</a:t>
            </a:r>
            <a:r>
              <a:rPr lang="en-US" altLang="ko-KR" dirty="0"/>
              <a:t>) </a:t>
            </a:r>
            <a:r>
              <a:rPr lang="ko-KR" altLang="en-US" dirty="0"/>
              <a:t>교수자의 부담이 클 수 있음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매년 바뀌는 환경 구성</a:t>
            </a:r>
            <a:r>
              <a:rPr lang="en-US" altLang="ko-KR" dirty="0"/>
              <a:t>: </a:t>
            </a:r>
            <a:r>
              <a:rPr lang="ko-KR" altLang="en-US" dirty="0"/>
              <a:t>친절하게 슬라이드를 만들어둘 수록 </a:t>
            </a:r>
            <a:r>
              <a:rPr lang="ko-KR" altLang="en-US" dirty="0" err="1"/>
              <a:t>힘들어짐</a:t>
            </a:r>
            <a:r>
              <a:rPr lang="en-US" altLang="ko-KR" dirty="0"/>
              <a:t>..</a:t>
            </a:r>
          </a:p>
          <a:p>
            <a:pPr lvl="2"/>
            <a:r>
              <a:rPr lang="ko-KR" altLang="en-US" dirty="0"/>
              <a:t>아무리 친절하게 만들어도 예상치 못한 실수들이 나옴</a:t>
            </a:r>
            <a:r>
              <a:rPr lang="en-US" altLang="ko-KR" dirty="0"/>
              <a:t>…</a:t>
            </a:r>
            <a:r>
              <a:rPr lang="ko-KR" altLang="en-US" dirty="0"/>
              <a:t>개인별 </a:t>
            </a:r>
            <a:r>
              <a:rPr lang="en-US" altLang="ko-KR" dirty="0"/>
              <a:t>AS </a:t>
            </a:r>
            <a:r>
              <a:rPr lang="ko-KR" altLang="en-US" dirty="0"/>
              <a:t>가 어려움 </a:t>
            </a:r>
            <a:r>
              <a:rPr lang="en-US" altLang="ko-KR" dirty="0"/>
              <a:t>(</a:t>
            </a:r>
            <a:r>
              <a:rPr lang="ko-KR" altLang="en-US" dirty="0"/>
              <a:t>조교 도움 필요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SW</a:t>
            </a:r>
            <a:r>
              <a:rPr lang="ko-KR" altLang="en-US" dirty="0"/>
              <a:t>전공 고학년은 대체로 익숙하고 잘 만들어 놓은 자신만의 개발 환경이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더 큰 불편함을 느낄 수 있음</a:t>
            </a:r>
            <a:endParaRPr lang="en-US" altLang="ko-KR" dirty="0"/>
          </a:p>
          <a:p>
            <a:r>
              <a:rPr lang="ko-KR" altLang="en-US" dirty="0" err="1"/>
              <a:t>비전공</a:t>
            </a:r>
            <a:r>
              <a:rPr lang="ko-KR" altLang="en-US" dirty="0"/>
              <a:t> 학생들은 </a:t>
            </a:r>
            <a:r>
              <a:rPr lang="en-US" altLang="ko-KR" dirty="0"/>
              <a:t>IDE </a:t>
            </a:r>
            <a:r>
              <a:rPr lang="ko-KR" altLang="en-US" dirty="0"/>
              <a:t>환경을 손쉽게 사용할 수 있음</a:t>
            </a:r>
            <a:endParaRPr lang="en-US" altLang="ko-KR" dirty="0"/>
          </a:p>
          <a:p>
            <a:pPr lvl="1"/>
            <a:r>
              <a:rPr lang="en-US" altLang="ko-KR" dirty="0"/>
              <a:t>SW</a:t>
            </a:r>
            <a:r>
              <a:rPr lang="ko-KR" altLang="en-US" dirty="0"/>
              <a:t>전공 수업 내에서도 복수전공</a:t>
            </a:r>
            <a:r>
              <a:rPr lang="en-US" altLang="ko-KR" dirty="0"/>
              <a:t>, </a:t>
            </a:r>
            <a:r>
              <a:rPr lang="ko-KR" altLang="en-US" dirty="0"/>
              <a:t>부전공</a:t>
            </a:r>
            <a:r>
              <a:rPr lang="en-US" altLang="ko-KR" dirty="0"/>
              <a:t>, </a:t>
            </a:r>
            <a:r>
              <a:rPr lang="ko-KR" altLang="en-US" dirty="0"/>
              <a:t>연계 전공 등 다양한 </a:t>
            </a:r>
            <a:r>
              <a:rPr lang="ko-KR" altLang="en-US" dirty="0" err="1"/>
              <a:t>비전공</a:t>
            </a:r>
            <a:r>
              <a:rPr lang="ko-KR" altLang="en-US" dirty="0"/>
              <a:t> 학생들이 있을 수 있음</a:t>
            </a:r>
            <a:endParaRPr lang="en-US" altLang="ko-KR" dirty="0"/>
          </a:p>
          <a:p>
            <a:r>
              <a:rPr lang="en-US" altLang="ko-KR" dirty="0"/>
              <a:t>JCode </a:t>
            </a:r>
            <a:r>
              <a:rPr lang="ko-KR" altLang="en-US" dirty="0"/>
              <a:t>사용 추천</a:t>
            </a: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ko-KR" altLang="en-US" dirty="0" err="1"/>
              <a:t>비전공</a:t>
            </a:r>
            <a:r>
              <a:rPr lang="ko-KR" altLang="en-US" dirty="0"/>
              <a:t> 학생들을 위해</a:t>
            </a:r>
            <a:r>
              <a:rPr lang="en-US" altLang="ko-KR" dirty="0"/>
              <a:t>) </a:t>
            </a:r>
            <a:r>
              <a:rPr lang="ko-KR" altLang="en-US" dirty="0"/>
              <a:t>간단하고 빠른 환경 구축이 적절하거나</a:t>
            </a:r>
            <a:r>
              <a:rPr lang="en-US" altLang="ko-KR" dirty="0"/>
              <a:t>, </a:t>
            </a:r>
          </a:p>
          <a:p>
            <a:pPr lvl="1"/>
            <a:r>
              <a:rPr lang="ko-KR" altLang="en-US" dirty="0"/>
              <a:t>환경 구축이 복잡해서 과제 주안점 보다 환경 구축이 비중을 더 차지하거나</a:t>
            </a:r>
            <a:r>
              <a:rPr lang="en-US" altLang="ko-KR" dirty="0"/>
              <a:t>,</a:t>
            </a:r>
          </a:p>
          <a:p>
            <a:pPr lvl="1"/>
            <a:r>
              <a:rPr lang="en-US" altLang="ko-KR" dirty="0"/>
              <a:t>Watcher </a:t>
            </a:r>
            <a:r>
              <a:rPr lang="ko-KR" altLang="en-US" dirty="0"/>
              <a:t>연계가 꼭 필요한 경우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9EA989-7C4B-C2EE-6065-C8E41AE2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3331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51B2F4-8B8E-06BB-9361-FED872E6D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자체 후기 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681454-AD3E-8E9C-52FC-1B37157BF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VM</a:t>
            </a:r>
            <a:r>
              <a:rPr lang="ko-KR" altLang="en-US" dirty="0"/>
              <a:t> 기반 구축</a:t>
            </a:r>
            <a:endParaRPr lang="en-US" altLang="ko-KR" dirty="0"/>
          </a:p>
          <a:p>
            <a:pPr lvl="1"/>
            <a:r>
              <a:rPr lang="en-US" altLang="ko-KR" dirty="0"/>
              <a:t>400</a:t>
            </a:r>
            <a:r>
              <a:rPr lang="ko-KR" altLang="en-US" dirty="0"/>
              <a:t>대 이상의 </a:t>
            </a:r>
            <a:r>
              <a:rPr lang="en-US" altLang="ko-KR" dirty="0"/>
              <a:t>VM</a:t>
            </a:r>
            <a:r>
              <a:rPr lang="ko-KR" altLang="en-US" dirty="0"/>
              <a:t>을 배포하는 것이 현 노드 구성에서 다소 부담스러웠음</a:t>
            </a:r>
            <a:endParaRPr lang="en-US" altLang="ko-KR" dirty="0"/>
          </a:p>
          <a:p>
            <a:pPr lvl="2"/>
            <a:r>
              <a:rPr lang="ko-KR" altLang="en-US" dirty="0"/>
              <a:t>메모리 할당을 물리 메모리의 </a:t>
            </a:r>
            <a:r>
              <a:rPr lang="en-US" altLang="ko-KR" dirty="0"/>
              <a:t>1.5</a:t>
            </a:r>
            <a:r>
              <a:rPr lang="ko-KR" altLang="en-US" dirty="0"/>
              <a:t>배로 설정하였음</a:t>
            </a:r>
            <a:r>
              <a:rPr lang="en-US" altLang="ko-KR" dirty="0"/>
              <a:t>. </a:t>
            </a:r>
            <a:r>
              <a:rPr lang="ko-KR" altLang="en-US" dirty="0"/>
              <a:t>가급적 </a:t>
            </a:r>
            <a:r>
              <a:rPr lang="en-US" altLang="ko-KR" dirty="0"/>
              <a:t>1</a:t>
            </a:r>
            <a:r>
              <a:rPr lang="ko-KR" altLang="en-US" dirty="0"/>
              <a:t>배로 </a:t>
            </a:r>
            <a:r>
              <a:rPr lang="ko-KR" altLang="en-US" dirty="0" err="1"/>
              <a:t>하는게</a:t>
            </a:r>
            <a:r>
              <a:rPr lang="ko-KR" altLang="en-US" dirty="0"/>
              <a:t> 적절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스토리지의 경우 큰 무리는 없었으나</a:t>
            </a:r>
            <a:r>
              <a:rPr lang="en-US" altLang="ko-KR" dirty="0"/>
              <a:t>, </a:t>
            </a:r>
            <a:r>
              <a:rPr lang="ko-KR" altLang="en-US" dirty="0"/>
              <a:t>잘 사용하지 않는 </a:t>
            </a:r>
            <a:r>
              <a:rPr lang="en-US" altLang="ko-KR" dirty="0" err="1"/>
              <a:t>conda</a:t>
            </a:r>
            <a:r>
              <a:rPr lang="en-US" altLang="ko-KR" dirty="0"/>
              <a:t> </a:t>
            </a:r>
            <a:r>
              <a:rPr lang="ko-KR" altLang="en-US" dirty="0"/>
              <a:t>로 인해 용량이 부족한 문제가 있었음</a:t>
            </a:r>
            <a:endParaRPr lang="en-US" altLang="ko-KR" dirty="0"/>
          </a:p>
          <a:p>
            <a:pPr lvl="1"/>
            <a:r>
              <a:rPr lang="en-US" altLang="ko-KR" dirty="0" err="1"/>
              <a:t>Jupyter</a:t>
            </a:r>
            <a:r>
              <a:rPr lang="en-US" altLang="ko-KR" dirty="0"/>
              <a:t> Notebook </a:t>
            </a:r>
            <a:r>
              <a:rPr lang="ko-KR" altLang="en-US" dirty="0"/>
              <a:t>보안취약점 이슈가 있었음</a:t>
            </a:r>
            <a:endParaRPr lang="en-US" altLang="ko-KR" dirty="0"/>
          </a:p>
          <a:p>
            <a:pPr lvl="2"/>
            <a:r>
              <a:rPr lang="ko-KR" altLang="en-US" dirty="0" err="1"/>
              <a:t>열려있는</a:t>
            </a:r>
            <a:r>
              <a:rPr lang="ko-KR" altLang="en-US" dirty="0"/>
              <a:t> 포트를 향한 공격은 방화벽</a:t>
            </a:r>
            <a:r>
              <a:rPr lang="en-US" altLang="ko-KR" dirty="0"/>
              <a:t>, JCloud </a:t>
            </a:r>
            <a:r>
              <a:rPr lang="ko-KR" altLang="en-US" dirty="0"/>
              <a:t>보안정책으로 막을 수가 없음</a:t>
            </a:r>
            <a:endParaRPr lang="en-US" altLang="ko-KR" dirty="0"/>
          </a:p>
          <a:p>
            <a:pPr lvl="2"/>
            <a:r>
              <a:rPr lang="en-US" altLang="ko-KR" dirty="0" err="1"/>
              <a:t>Pfsense</a:t>
            </a:r>
            <a:r>
              <a:rPr lang="en-US" altLang="ko-KR" dirty="0"/>
              <a:t> </a:t>
            </a:r>
            <a:r>
              <a:rPr lang="ko-KR" altLang="en-US" dirty="0"/>
              <a:t>등의 </a:t>
            </a:r>
            <a:r>
              <a:rPr lang="en-US" altLang="ko-KR" dirty="0"/>
              <a:t>S/W </a:t>
            </a:r>
            <a:r>
              <a:rPr lang="ko-KR" altLang="en-US" dirty="0"/>
              <a:t>기반 </a:t>
            </a:r>
            <a:r>
              <a:rPr lang="en-US" altLang="ko-KR" dirty="0"/>
              <a:t>IPS </a:t>
            </a:r>
            <a:r>
              <a:rPr lang="ko-KR" altLang="en-US" dirty="0"/>
              <a:t>등을 고려해볼 필요 있음</a:t>
            </a:r>
            <a:endParaRPr lang="en-US" altLang="ko-KR" dirty="0"/>
          </a:p>
          <a:p>
            <a:r>
              <a:rPr lang="ko-KR" altLang="en-US" dirty="0"/>
              <a:t>컨테이너 기반 구축 </a:t>
            </a:r>
            <a:r>
              <a:rPr lang="en-US" altLang="ko-KR" dirty="0"/>
              <a:t>(2024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학기 현재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내부 사설망의 </a:t>
            </a:r>
            <a:r>
              <a:rPr lang="en-US" altLang="ko-KR" dirty="0"/>
              <a:t>Worker node </a:t>
            </a:r>
            <a:r>
              <a:rPr lang="ko-KR" altLang="en-US" dirty="0"/>
              <a:t>들에 컨테이너들을 배포</a:t>
            </a:r>
            <a:endParaRPr lang="en-US" altLang="ko-KR" dirty="0"/>
          </a:p>
          <a:p>
            <a:pPr lvl="2"/>
            <a:r>
              <a:rPr lang="en-US" altLang="ko-KR" dirty="0"/>
              <a:t>Cinder</a:t>
            </a:r>
            <a:r>
              <a:rPr lang="ko-KR" altLang="en-US" dirty="0"/>
              <a:t> 볼륨에 </a:t>
            </a:r>
            <a:r>
              <a:rPr lang="ko-KR" altLang="en-US" dirty="0" err="1"/>
              <a:t>배포하다보니</a:t>
            </a:r>
            <a:r>
              <a:rPr lang="ko-KR" altLang="en-US" dirty="0"/>
              <a:t> 다소 용량이 부족한 문제가 있었음</a:t>
            </a:r>
            <a:endParaRPr lang="en-US" altLang="ko-KR" dirty="0"/>
          </a:p>
          <a:p>
            <a:pPr lvl="1"/>
            <a:r>
              <a:rPr lang="en-US" altLang="ko-KR" dirty="0"/>
              <a:t>Reverse proxy </a:t>
            </a:r>
            <a:r>
              <a:rPr lang="ko-KR" altLang="en-US" dirty="0"/>
              <a:t>와 </a:t>
            </a:r>
            <a:r>
              <a:rPr lang="en-US" altLang="ko-KR" dirty="0" err="1"/>
              <a:t>Keycloak</a:t>
            </a:r>
            <a:r>
              <a:rPr lang="en-US" altLang="ko-KR" dirty="0"/>
              <a:t> </a:t>
            </a:r>
            <a:r>
              <a:rPr lang="ko-KR" altLang="en-US" dirty="0"/>
              <a:t>인증을 연동하여 사용자 별로 개인 컨테이너에 접근하도록 설정</a:t>
            </a:r>
            <a:endParaRPr lang="en-US" altLang="ko-KR" dirty="0"/>
          </a:p>
          <a:p>
            <a:pPr lvl="2"/>
            <a:r>
              <a:rPr lang="ko-KR" altLang="en-US" dirty="0"/>
              <a:t>로그아웃 문제로 인해 적용 불가</a:t>
            </a:r>
            <a:endParaRPr lang="en-US" altLang="ko-KR" dirty="0"/>
          </a:p>
          <a:p>
            <a:pPr lvl="1"/>
            <a:r>
              <a:rPr lang="ko-KR" altLang="en-US" dirty="0"/>
              <a:t>기존과 같이 </a:t>
            </a:r>
            <a:r>
              <a:rPr lang="ko-KR" altLang="en-US" dirty="0" err="1"/>
              <a:t>포트포워딩으로</a:t>
            </a:r>
            <a:r>
              <a:rPr lang="ko-KR" altLang="en-US" dirty="0"/>
              <a:t> 접속하게 하였음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9EA989-7C4B-C2EE-6065-C8E41AE2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90601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F3522C-215E-E42F-E0AD-422586CDF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B49832-BC19-F944-92AF-7564312BF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2024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학기</a:t>
            </a:r>
            <a:r>
              <a:rPr lang="en-US" altLang="ko-KR" dirty="0"/>
              <a:t>	</a:t>
            </a:r>
          </a:p>
          <a:p>
            <a:pPr lvl="1"/>
            <a:r>
              <a:rPr lang="ko-KR" altLang="en-US" dirty="0"/>
              <a:t>컨테이너 기반 배포</a:t>
            </a:r>
            <a:r>
              <a:rPr lang="en-US" altLang="ko-KR" dirty="0"/>
              <a:t>: </a:t>
            </a:r>
            <a:r>
              <a:rPr lang="ko-KR" altLang="en-US" dirty="0"/>
              <a:t>배포</a:t>
            </a:r>
            <a:r>
              <a:rPr lang="en-US" altLang="ko-KR" dirty="0"/>
              <a:t>, </a:t>
            </a:r>
            <a:r>
              <a:rPr lang="ko-KR" altLang="en-US" dirty="0"/>
              <a:t>접속하는 방법은 동일</a:t>
            </a:r>
            <a:endParaRPr lang="en-US" altLang="ko-KR" dirty="0"/>
          </a:p>
          <a:p>
            <a:pPr lvl="1"/>
            <a:r>
              <a:rPr lang="en-US" altLang="ko-KR" dirty="0"/>
              <a:t>SSO </a:t>
            </a:r>
            <a:r>
              <a:rPr lang="ko-KR" altLang="en-US" dirty="0"/>
              <a:t>기반 접속</a:t>
            </a:r>
            <a:r>
              <a:rPr lang="en-US" altLang="ko-KR" dirty="0"/>
              <a:t>: </a:t>
            </a:r>
            <a:r>
              <a:rPr lang="ko-KR" altLang="en-US" dirty="0"/>
              <a:t>주소</a:t>
            </a:r>
            <a:r>
              <a:rPr lang="en-US" altLang="ko-KR" dirty="0"/>
              <a:t>/</a:t>
            </a:r>
            <a:r>
              <a:rPr lang="ko-KR" altLang="en-US" dirty="0"/>
              <a:t>패스워드 가 아닌 </a:t>
            </a:r>
            <a:r>
              <a:rPr lang="en-US" altLang="ko-KR" dirty="0"/>
              <a:t>ID/</a:t>
            </a:r>
            <a:r>
              <a:rPr lang="ko-KR" altLang="en-US" dirty="0"/>
              <a:t>패스워드 혹은 구글 </a:t>
            </a:r>
            <a:r>
              <a:rPr lang="en-US" altLang="ko-KR" dirty="0"/>
              <a:t>SSO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/>
            <a:r>
              <a:rPr lang="ko-KR" altLang="en-US" dirty="0"/>
              <a:t>컴퓨터인공지능학부 </a:t>
            </a:r>
            <a:r>
              <a:rPr lang="en-US" altLang="ko-KR" dirty="0"/>
              <a:t>+ SW</a:t>
            </a:r>
            <a:r>
              <a:rPr lang="ko-KR" altLang="en-US" dirty="0"/>
              <a:t>중심대학 산학 및 강의교수님들께 안내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2025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학기</a:t>
            </a:r>
            <a:endParaRPr lang="en-US" altLang="ko-KR" dirty="0"/>
          </a:p>
          <a:p>
            <a:pPr lvl="1"/>
            <a:r>
              <a:rPr lang="en-US" altLang="ko-KR" dirty="0"/>
              <a:t>Eclipse Che </a:t>
            </a:r>
            <a:r>
              <a:rPr lang="ko-KR" altLang="en-US" dirty="0"/>
              <a:t>기반으로 진행</a:t>
            </a:r>
            <a:endParaRPr lang="en-US" altLang="ko-KR" dirty="0"/>
          </a:p>
          <a:p>
            <a:pPr lvl="1"/>
            <a:r>
              <a:rPr lang="en-US" altLang="ko-KR" dirty="0"/>
              <a:t>SW</a:t>
            </a:r>
            <a:r>
              <a:rPr lang="ko-KR" altLang="en-US" dirty="0"/>
              <a:t>중심대학 관리 전체 수업 교수님들께 안내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150C58-E1A4-B388-D336-A5E8C5EB5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5991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C3FAC0EA-2AD9-4934-9885-1E63ED6E3EF8}"/>
              </a:ext>
            </a:extLst>
          </p:cNvPr>
          <p:cNvGrpSpPr/>
          <p:nvPr/>
        </p:nvGrpSpPr>
        <p:grpSpPr>
          <a:xfrm>
            <a:off x="6206414" y="721433"/>
            <a:ext cx="759936" cy="492790"/>
            <a:chOff x="6206414" y="721433"/>
            <a:chExt cx="759936" cy="49279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342279D-AAD3-4A37-A0D8-6B64EA0BC49B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F83E2E2-ECD4-4A02-A543-0C856FDE8FC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A7733FA7-0308-4BD7-A8D9-8B719E65BFC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838CAF0C-5C6A-4374-B298-9A276310B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A73CA37-1856-419E-9D98-0C8C4A1C6F9B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1FC266D-9043-4233-B55B-55BD89C9650E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8FEB3362-3086-4012-9DCD-F3E073780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C08BCA7-E4D5-4DF1-9BBF-0A53E8EBDE6B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74C3793-5BB0-4A85-BA7D-6AC3D7160BE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2CD8C06B-8EE7-4413-9769-9E7573232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BF35D97-2AD8-4EFE-A3CB-35DA8ACAA57D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B1717AE-C696-4B16-A5E5-D5402F0E4CF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F400BA5E-5F74-4525-9D51-0EF8E86C1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A9F67F1-57FB-40AC-AC9E-4F78CB8887EC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0AC1A80-CAB4-45D1-81FA-00C332B57415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9B4E28AB-D121-4879-8EAA-6E86AC2C86C3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7634FFD5-D781-4193-B6BA-B52AB82E7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F9D81CD0-E091-4909-9762-D2B52D2E6D93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36159639-0AED-41C2-AF28-553C1186FAD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6C87AD31-CC50-4020-A6C4-4928E8B88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F59D10D-13C3-4D87-8141-4E2842B54647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B0FC6D8F-034F-409F-AAD3-36AC3B5CAA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71C395A-8F06-4F00-9191-69988DF2DE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49475B4-B493-48F8-9874-68AEF31388B8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57EE0543-82B4-4E18-99B0-69619DFE920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6184932-0BF8-42D2-AC39-E0B64F010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783C9EA-4532-451D-BABE-EAC90E217177}"/>
              </a:ext>
            </a:extLst>
          </p:cNvPr>
          <p:cNvGrpSpPr/>
          <p:nvPr/>
        </p:nvGrpSpPr>
        <p:grpSpPr>
          <a:xfrm>
            <a:off x="249479" y="4747575"/>
            <a:ext cx="759936" cy="492790"/>
            <a:chOff x="6206414" y="721433"/>
            <a:chExt cx="759936" cy="49279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D6DB782-13F5-427C-92BD-F3F3684CD2A6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6DA4F0ED-FD29-4B9D-AD56-362B7980642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8509CABB-E47C-45EE-9220-B2A741BB6E1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1666F74-70E3-4688-8EB1-B2E7CD7FE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44EFDD54-C803-4FC4-A2EB-F51199C3BF86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A53E9712-AF5A-409D-A493-38C13D444CB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FA366072-8F73-4358-A5EF-160371FF3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602AD85-E9DF-43FB-B31E-86706F4D74A3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842B31B2-0584-430F-B9E7-AC266F66756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B9419F81-DC33-46F5-99E5-12816B4EB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C5E709C-4B6F-42C1-A3DA-A6BFD38AE6EA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1876AAEB-B033-437A-A7A0-A2D0CD0524D1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F9A4ACEC-BD14-4F24-96DF-3214B45A1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9C24CF56-C034-4A5A-BE1F-880C584D3AE0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1F6C5EF8-7ED0-4A61-93E5-4CB5E7F674E3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032F7E54-3B96-4F9C-9E98-EC749E45E9E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ACC9309A-2D86-430E-BCAB-E85B591AA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82273564-55E9-40B0-BA45-5AF3CFCFE507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72E36A62-4E88-4DB5-831A-AF061C58D0A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A0FC426E-8101-4D19-8815-967A7248F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CD80741-EF10-4659-8C11-B81E83F44B4D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787A7D2E-BBF6-409D-BA47-F124084C92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37F715E-8C9F-4845-8D29-0463DDC09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45A821AB-93B9-4079-B1D6-5E541097F474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7C170826-824D-4E6F-B1BA-B225653DC55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676B7190-6E98-4EA2-B8F2-62D71D4A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E63748D-2B11-413B-B0A8-1EA679D1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r="19511"/>
          <a:stretch/>
        </p:blipFill>
        <p:spPr>
          <a:xfrm>
            <a:off x="6877050" y="0"/>
            <a:ext cx="5789811" cy="6858000"/>
          </a:xfrm>
          <a:custGeom>
            <a:avLst/>
            <a:gdLst>
              <a:gd name="connsiteX0" fmla="*/ 1714500 w 5753099"/>
              <a:gd name="connsiteY0" fmla="*/ 0 h 6858000"/>
              <a:gd name="connsiteX1" fmla="*/ 5753099 w 5753099"/>
              <a:gd name="connsiteY1" fmla="*/ 0 h 6858000"/>
              <a:gd name="connsiteX2" fmla="*/ 5753099 w 5753099"/>
              <a:gd name="connsiteY2" fmla="*/ 6858000 h 6858000"/>
              <a:gd name="connsiteX3" fmla="*/ 0 w 57530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3099" h="6858000">
                <a:moveTo>
                  <a:pt x="1714500" y="0"/>
                </a:moveTo>
                <a:lnTo>
                  <a:pt x="5753099" y="0"/>
                </a:lnTo>
                <a:lnTo>
                  <a:pt x="57530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C55A91D-426C-4F40-98EB-5C7A0A53614D}"/>
              </a:ext>
            </a:extLst>
          </p:cNvPr>
          <p:cNvGrpSpPr/>
          <p:nvPr/>
        </p:nvGrpSpPr>
        <p:grpSpPr>
          <a:xfrm>
            <a:off x="810496" y="5564594"/>
            <a:ext cx="4500895" cy="680757"/>
            <a:chOff x="810496" y="5564594"/>
            <a:chExt cx="4500895" cy="68075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769248C-752E-4BCA-9E33-5F1AF6B6D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22"/>
            <a:stretch/>
          </p:blipFill>
          <p:spPr>
            <a:xfrm>
              <a:off x="3398063" y="5946618"/>
              <a:ext cx="1913328" cy="29873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4DB6631-6BC7-492C-ADF6-BC3D49FC8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5" t="21574" r="7549" b="24303"/>
            <a:stretch/>
          </p:blipFill>
          <p:spPr>
            <a:xfrm>
              <a:off x="810496" y="5946618"/>
              <a:ext cx="1483948" cy="29873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B4A5A7A-E892-46DF-B290-3CE251F79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014" y="5564594"/>
              <a:ext cx="1162377" cy="331598"/>
            </a:xfrm>
            <a:prstGeom prst="rect">
              <a:avLst/>
            </a:prstGeom>
            <a:effectLst/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E6AF6F8-A3AF-4EA5-8C8F-05CB6B286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96" y="5580993"/>
              <a:ext cx="1318150" cy="2988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B477EB-A1ED-430D-BAF3-3676943C5E0B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521" y="5564594"/>
              <a:ext cx="1512000" cy="298800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9C55DB87-4594-42F1-94AF-9AB2FC613175}"/>
              </a:ext>
            </a:extLst>
          </p:cNvPr>
          <p:cNvSpPr txBox="1"/>
          <p:nvPr/>
        </p:nvSpPr>
        <p:spPr>
          <a:xfrm>
            <a:off x="2128646" y="1453977"/>
            <a:ext cx="3284874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300" normalizeH="0" baseline="0" noProof="0" dirty="0">
                <a:ln w="12700" cap="sq">
                  <a:solidFill>
                    <a:prstClr val="black"/>
                  </a:solidFill>
                  <a:miter lim="800000"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  <a:r>
              <a:rPr kumimoji="0" lang="en-US" altLang="ko-KR" sz="4800" b="0" i="0" u="none" strike="noStrike" kern="1200" cap="none" spc="300" normalizeH="0" baseline="0" noProof="0" dirty="0">
                <a:ln w="12700" cap="sq">
                  <a:solidFill>
                    <a:prstClr val="black"/>
                  </a:solidFill>
                  <a:miter lim="800000"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7FFEC8A-3C0F-4FE8-94BC-DCE3FC0D9D6B}"/>
              </a:ext>
            </a:extLst>
          </p:cNvPr>
          <p:cNvSpPr txBox="1"/>
          <p:nvPr/>
        </p:nvSpPr>
        <p:spPr>
          <a:xfrm>
            <a:off x="537499" y="2628857"/>
            <a:ext cx="69129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본 온라인 콘텐츠는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2024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년도 과학기술 정보통신부 및 정보통신기획평가원의 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SW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중심대학사업’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지원을 받아 제작되었습니다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(2022-0-01067)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본 결과물의 내용을 전재할 수 없으며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인용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재사용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할 때에는 반드시 과학기술정보통신부와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정보통신기획평가원이 지원한 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SW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중심대학’의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결과물이라는 출처를 밝혀야 합니다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3808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1616"/>
            <a:ext cx="9144000" cy="2387600"/>
          </a:xfrm>
        </p:spPr>
        <p:txBody>
          <a:bodyPr/>
          <a:lstStyle/>
          <a:p>
            <a:r>
              <a:rPr lang="en-US" altLang="ko-KR" dirty="0"/>
              <a:t>1. JCode </a:t>
            </a:r>
            <a:r>
              <a:rPr lang="ko-KR" altLang="en-US" dirty="0"/>
              <a:t>소개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C70B8B-61DF-9C41-7359-1EE8E5C7A3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8188" y="6610350"/>
            <a:ext cx="1293812" cy="247650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364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BD7578-10BF-4214-B4D6-A384ECDF7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JCode: </a:t>
            </a:r>
            <a:r>
              <a:rPr lang="ko-KR" altLang="en-US"/>
              <a:t>웹 기반 프로그래밍 개발 환경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56BB4C-9ECB-16D6-4D07-CC9ACBA52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언제 어디서나 접근해서 쓸 수 있는 </a:t>
            </a:r>
            <a:r>
              <a:rPr lang="en-US" altLang="ko-KR" dirty="0"/>
              <a:t>Web-IDE</a:t>
            </a:r>
          </a:p>
          <a:p>
            <a:pPr lvl="1"/>
            <a:r>
              <a:rPr lang="ko-KR" altLang="en-US" dirty="0"/>
              <a:t>집</a:t>
            </a:r>
            <a:r>
              <a:rPr lang="en-US" altLang="ko-KR" dirty="0"/>
              <a:t>, </a:t>
            </a:r>
            <a:r>
              <a:rPr lang="ko-KR" altLang="en-US" dirty="0"/>
              <a:t>도서관</a:t>
            </a:r>
            <a:r>
              <a:rPr lang="en-US" altLang="ko-KR" dirty="0"/>
              <a:t>, </a:t>
            </a:r>
            <a:r>
              <a:rPr lang="ko-KR" altLang="en-US" dirty="0"/>
              <a:t>카페</a:t>
            </a:r>
            <a:r>
              <a:rPr lang="en-US" altLang="ko-KR" dirty="0"/>
              <a:t>, </a:t>
            </a:r>
            <a:r>
              <a:rPr lang="ko-KR" altLang="en-US" dirty="0"/>
              <a:t>강의실 등에서 동일한 개발 환경 사용</a:t>
            </a:r>
            <a:endParaRPr lang="en-US" altLang="ko-KR" dirty="0"/>
          </a:p>
          <a:p>
            <a:pPr lvl="1"/>
            <a:r>
              <a:rPr lang="ko-KR" altLang="en-US" dirty="0"/>
              <a:t>원격 교육 지원</a:t>
            </a:r>
            <a:r>
              <a:rPr lang="en-US" altLang="ko-KR" dirty="0"/>
              <a:t>: </a:t>
            </a:r>
            <a:r>
              <a:rPr lang="ko-KR" altLang="en-US" dirty="0"/>
              <a:t>웹 기반으로 교수</a:t>
            </a:r>
            <a:r>
              <a:rPr lang="en-US" altLang="ko-KR" dirty="0"/>
              <a:t>, </a:t>
            </a:r>
            <a:r>
              <a:rPr lang="ko-KR" altLang="en-US" dirty="0"/>
              <a:t>조교 모두 쉽게 접근 </a:t>
            </a:r>
            <a:endParaRPr lang="en-US" altLang="ko-KR" dirty="0"/>
          </a:p>
          <a:p>
            <a:r>
              <a:rPr lang="ko-KR" altLang="en-US" dirty="0"/>
              <a:t>실습</a:t>
            </a:r>
            <a:r>
              <a:rPr lang="en-US" altLang="ko-KR" dirty="0"/>
              <a:t>, </a:t>
            </a:r>
            <a:r>
              <a:rPr lang="ko-KR" altLang="en-US" dirty="0"/>
              <a:t>과제 수행을 위한 공통된 개발 환경 제공</a:t>
            </a:r>
            <a:endParaRPr lang="en-US" altLang="ko-KR" dirty="0"/>
          </a:p>
          <a:p>
            <a:pPr lvl="1"/>
            <a:r>
              <a:rPr lang="ko-KR" altLang="en-US" dirty="0"/>
              <a:t>수업 별로 서로 다른 개발 환경을 손쉽게 구축</a:t>
            </a:r>
            <a:r>
              <a:rPr lang="en-US" altLang="ko-KR" dirty="0"/>
              <a:t>, </a:t>
            </a:r>
            <a:r>
              <a:rPr lang="ko-KR" altLang="en-US" dirty="0"/>
              <a:t>배포</a:t>
            </a:r>
            <a:endParaRPr lang="en-US" altLang="ko-KR" dirty="0"/>
          </a:p>
          <a:p>
            <a:pPr lvl="1"/>
            <a:r>
              <a:rPr lang="ko-KR" altLang="en-US" dirty="0" err="1"/>
              <a:t>교수자</a:t>
            </a:r>
            <a:r>
              <a:rPr lang="ko-KR" altLang="en-US" dirty="0"/>
              <a:t> 교육 지원 부담 최소화</a:t>
            </a:r>
            <a:endParaRPr lang="en-US" altLang="ko-KR" dirty="0"/>
          </a:p>
          <a:p>
            <a:pPr lvl="2"/>
            <a:r>
              <a:rPr lang="ko-KR" altLang="en-US" dirty="0"/>
              <a:t>환경 구축에 대한 학생들의 문의 </a:t>
            </a:r>
            <a:endParaRPr lang="en-US" altLang="ko-KR" dirty="0"/>
          </a:p>
          <a:p>
            <a:pPr lvl="2"/>
            <a:r>
              <a:rPr lang="ko-KR" altLang="en-US" dirty="0"/>
              <a:t>서로 다른 환경으로 인한 교육 진행 차질</a:t>
            </a:r>
            <a:endParaRPr lang="en-US" altLang="ko-KR" dirty="0"/>
          </a:p>
          <a:p>
            <a:r>
              <a:rPr lang="ko-KR" altLang="en-US" dirty="0"/>
              <a:t>현재 두 종류의 </a:t>
            </a:r>
            <a:r>
              <a:rPr lang="en-US" altLang="ko-KR" dirty="0"/>
              <a:t>IDE </a:t>
            </a:r>
            <a:r>
              <a:rPr lang="ko-KR" altLang="en-US" dirty="0"/>
              <a:t>제공</a:t>
            </a:r>
            <a:r>
              <a:rPr lang="en-US" altLang="ko-KR" dirty="0"/>
              <a:t>: </a:t>
            </a:r>
            <a:r>
              <a:rPr lang="ko-KR" altLang="en-US" dirty="0"/>
              <a:t>다양한 요구 사항 반영</a:t>
            </a:r>
            <a:endParaRPr lang="en-US" altLang="ko-KR" dirty="0"/>
          </a:p>
          <a:p>
            <a:pPr lvl="1"/>
            <a:r>
              <a:rPr lang="en-US" altLang="ko-KR" dirty="0"/>
              <a:t>Visual Studio Code</a:t>
            </a:r>
          </a:p>
          <a:p>
            <a:pPr lvl="1"/>
            <a:r>
              <a:rPr lang="en-US" altLang="ko-KR" dirty="0" err="1"/>
              <a:t>Jupyter</a:t>
            </a:r>
            <a:r>
              <a:rPr lang="en-US" altLang="ko-KR" dirty="0"/>
              <a:t> Notebook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9828AA9B-17DC-EE7C-9B84-70F8387162F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7375087" y="1227472"/>
            <a:ext cx="4575175" cy="2291006"/>
          </a:xfrm>
          <a:ln>
            <a:solidFill>
              <a:schemeClr val="accent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6CB27EA-8E83-998E-E8E7-E1CF3C578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087" y="3753754"/>
            <a:ext cx="4574737" cy="197086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67D9D8-3F67-3FFF-2751-C9EB69FCF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6037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9C181A-D21A-4558-A447-1246825B4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Watcher: </a:t>
            </a:r>
            <a:r>
              <a:rPr lang="ko-KR" altLang="en-US" dirty="0"/>
              <a:t>코딩 활동 수집 시스템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25B2ED-444A-D56B-10EB-8F55B3BBD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z="2400" dirty="0"/>
              <a:t>공정한 프로그래밍 과제 진행을 위한 대책 필요</a:t>
            </a:r>
            <a:endParaRPr lang="en-US" altLang="ko-KR" sz="2400" dirty="0"/>
          </a:p>
          <a:p>
            <a:pPr lvl="1"/>
            <a:r>
              <a:rPr lang="ko-KR" altLang="en-US" dirty="0"/>
              <a:t>대학 전체 </a:t>
            </a:r>
            <a:r>
              <a:rPr lang="en-US" altLang="ko-KR" dirty="0"/>
              <a:t>SW </a:t>
            </a:r>
            <a:r>
              <a:rPr lang="ko-KR" altLang="en-US" dirty="0"/>
              <a:t>교육으로 인한 수강생 대폭 증대</a:t>
            </a:r>
            <a:endParaRPr lang="en-US" altLang="ko-KR" dirty="0"/>
          </a:p>
          <a:p>
            <a:pPr lvl="1"/>
            <a:r>
              <a:rPr lang="ko-KR" altLang="en-US" dirty="0"/>
              <a:t>짧은 결과물</a:t>
            </a:r>
            <a:r>
              <a:rPr lang="en-US" altLang="ko-KR" dirty="0"/>
              <a:t>, </a:t>
            </a:r>
            <a:r>
              <a:rPr lang="ko-KR" altLang="en-US" dirty="0"/>
              <a:t>쉬운 공유</a:t>
            </a:r>
            <a:endParaRPr lang="en-US" altLang="ko-KR" dirty="0"/>
          </a:p>
          <a:p>
            <a:pPr lvl="1"/>
            <a:r>
              <a:rPr lang="en-US" altLang="ko-KR" dirty="0"/>
              <a:t>ChatGPT</a:t>
            </a:r>
            <a:r>
              <a:rPr lang="ko-KR" altLang="en-US" dirty="0"/>
              <a:t>와 같은 </a:t>
            </a:r>
            <a:r>
              <a:rPr lang="en-US" altLang="ko-KR" dirty="0"/>
              <a:t>AI </a:t>
            </a:r>
            <a:r>
              <a:rPr lang="ko-KR" altLang="en-US" dirty="0"/>
              <a:t>도구의 발전</a:t>
            </a:r>
            <a:endParaRPr lang="en-US" altLang="ko-KR" dirty="0"/>
          </a:p>
          <a:p>
            <a:pPr lvl="1"/>
            <a:r>
              <a:rPr lang="ko-KR" altLang="en-US" dirty="0"/>
              <a:t>유사도 검증 도구만으로는 판별하기 어려움</a:t>
            </a:r>
            <a:endParaRPr lang="en-US" altLang="ko-KR" dirty="0"/>
          </a:p>
          <a:p>
            <a:r>
              <a:rPr lang="en-US" altLang="ko-KR" dirty="0"/>
              <a:t>JCode </a:t>
            </a:r>
            <a:r>
              <a:rPr lang="ko-KR" altLang="en-US" dirty="0"/>
              <a:t>와 연결된 코드 액티비티 수집 시스템</a:t>
            </a:r>
            <a:endParaRPr lang="en-US" altLang="ko-KR" dirty="0"/>
          </a:p>
          <a:p>
            <a:pPr lvl="1"/>
            <a:r>
              <a:rPr lang="ko-KR" altLang="en-US" dirty="0"/>
              <a:t>결과물만이 아니라</a:t>
            </a:r>
            <a:r>
              <a:rPr lang="en-US" altLang="ko-KR" dirty="0"/>
              <a:t>, </a:t>
            </a:r>
            <a:r>
              <a:rPr lang="ko-KR" altLang="en-US" dirty="0"/>
              <a:t>코딩 과정을 보자</a:t>
            </a:r>
            <a:endParaRPr lang="en-US" altLang="ko-KR" dirty="0"/>
          </a:p>
          <a:p>
            <a:pPr lvl="2"/>
            <a:r>
              <a:rPr lang="ko-KR" altLang="en-US" dirty="0"/>
              <a:t>코드 변경 내역을 </a:t>
            </a:r>
            <a:r>
              <a:rPr lang="en-US" altLang="ko-KR" dirty="0"/>
              <a:t>1</a:t>
            </a:r>
            <a:r>
              <a:rPr lang="ko-KR" altLang="en-US" dirty="0"/>
              <a:t>초 간격으로 모두 기록</a:t>
            </a:r>
            <a:endParaRPr lang="en-US" altLang="ko-KR" dirty="0"/>
          </a:p>
          <a:p>
            <a:pPr lvl="2"/>
            <a:r>
              <a:rPr lang="ko-KR" altLang="en-US" sz="1800" dirty="0"/>
              <a:t>어디를</a:t>
            </a:r>
            <a:r>
              <a:rPr lang="en-US" altLang="ko-KR" sz="1800" dirty="0"/>
              <a:t>, </a:t>
            </a:r>
            <a:r>
              <a:rPr lang="ko-KR" altLang="en-US" sz="1800" dirty="0"/>
              <a:t>언제</a:t>
            </a:r>
            <a:r>
              <a:rPr lang="en-US" altLang="ko-KR" sz="1800" dirty="0"/>
              <a:t>, </a:t>
            </a:r>
            <a:r>
              <a:rPr lang="ko-KR" altLang="en-US" sz="1800" dirty="0"/>
              <a:t>얼마나 고쳤는지 추적</a:t>
            </a:r>
            <a:r>
              <a:rPr lang="en-US" altLang="ko-KR" sz="1800" dirty="0"/>
              <a:t>, </a:t>
            </a:r>
            <a:r>
              <a:rPr lang="ko-KR" altLang="en-US" dirty="0"/>
              <a:t>수집</a:t>
            </a:r>
            <a:endParaRPr lang="en-US" altLang="ko-KR" dirty="0"/>
          </a:p>
          <a:p>
            <a:pPr lvl="1"/>
            <a:r>
              <a:rPr lang="ko-KR" altLang="en-US" dirty="0"/>
              <a:t>이상 데이터를 통해 부정 행위를 </a:t>
            </a:r>
            <a:r>
              <a:rPr lang="en-US" altLang="ko-KR" dirty="0"/>
              <a:t>1</a:t>
            </a:r>
            <a:r>
              <a:rPr lang="ko-KR" altLang="en-US" dirty="0"/>
              <a:t>차적으로 검출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다른 학생들은 </a:t>
            </a:r>
            <a:r>
              <a:rPr lang="en-US" altLang="ko-KR" dirty="0"/>
              <a:t>100-200</a:t>
            </a:r>
            <a:r>
              <a:rPr lang="ko-KR" altLang="en-US" dirty="0"/>
              <a:t>번 고쳐가며 코딩한 과제를</a:t>
            </a:r>
            <a:br>
              <a:rPr lang="en-US" altLang="ko-KR" dirty="0"/>
            </a:br>
            <a:r>
              <a:rPr lang="ko-KR" altLang="en-US" dirty="0"/>
              <a:t>어떤 학생은 </a:t>
            </a:r>
            <a:r>
              <a:rPr lang="en-US" altLang="ko-KR" dirty="0"/>
              <a:t>10-20</a:t>
            </a:r>
            <a:r>
              <a:rPr lang="ko-KR" altLang="en-US" dirty="0"/>
              <a:t>번 만에 완료했다면</a:t>
            </a:r>
            <a:r>
              <a:rPr lang="en-US" altLang="ko-KR" dirty="0"/>
              <a:t>?</a:t>
            </a:r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6" name="사진 2020-11-06 16-04-48">
            <a:hlinkClick r:id="" action="ppaction://media"/>
            <a:extLst>
              <a:ext uri="{FF2B5EF4-FFF2-40B4-BE49-F238E27FC236}">
                <a16:creationId xmlns:a16="http://schemas.microsoft.com/office/drawing/2014/main" id="{4BD037A3-884C-5C38-D727-F849A5440984}"/>
              </a:ext>
            </a:extLst>
          </p:cNvPr>
          <p:cNvPicPr>
            <a:picLocks noGrp="1" noChangeAspect="1"/>
          </p:cNvPicPr>
          <p:nvPr>
            <p:ph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7146" t="27963" r="37381" b="22073"/>
          <a:stretch/>
        </p:blipFill>
        <p:spPr>
          <a:xfrm>
            <a:off x="7375525" y="1229701"/>
            <a:ext cx="4575175" cy="4711335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7B4BB6B-B5D5-E771-417F-C948F4B3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61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2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2448EF07-7B96-A343-9C6F-CA6BECAE4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JCode </a:t>
            </a:r>
            <a:r>
              <a:rPr lang="ko-KR" altLang="en-US" dirty="0"/>
              <a:t>신청 및 할당 전체 절차 </a:t>
            </a:r>
            <a:r>
              <a:rPr lang="en-US" altLang="ko-KR" dirty="0"/>
              <a:t>(2024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학기 기준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09543DD8-C053-9992-D1C4-B8E53B827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구글 설문 준비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ko-KR" dirty="0">
                <a:hlinkClick r:id="rId2"/>
              </a:rPr>
              <a:t>https://forms.gle/WQrG1voi4jMHB7cW7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/>
              <a:t>필수 입력</a:t>
            </a:r>
            <a:r>
              <a:rPr lang="en-US" altLang="ko-KR" dirty="0"/>
              <a:t>: </a:t>
            </a:r>
            <a:r>
              <a:rPr lang="ko-KR" altLang="en-US" dirty="0"/>
              <a:t>학교 이메일</a:t>
            </a:r>
            <a:r>
              <a:rPr lang="en-US" altLang="ko-KR" dirty="0"/>
              <a:t>, </a:t>
            </a:r>
            <a:r>
              <a:rPr lang="ko-KR" altLang="en-US" dirty="0"/>
              <a:t>학번</a:t>
            </a:r>
            <a:r>
              <a:rPr lang="en-US" altLang="ko-KR" dirty="0"/>
              <a:t>, </a:t>
            </a:r>
            <a:r>
              <a:rPr lang="ko-KR" altLang="en-US" dirty="0"/>
              <a:t>이름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/>
              <a:t>선택 입력</a:t>
            </a:r>
            <a:r>
              <a:rPr lang="en-US" altLang="ko-KR" dirty="0"/>
              <a:t>: </a:t>
            </a:r>
            <a:r>
              <a:rPr lang="ko-KR" altLang="en-US" dirty="0"/>
              <a:t>전화번호</a:t>
            </a:r>
            <a:r>
              <a:rPr lang="en-US" altLang="ko-KR" dirty="0"/>
              <a:t>	</a:t>
            </a:r>
          </a:p>
          <a:p>
            <a:pPr marL="1371600" lvl="2" indent="-457200">
              <a:buFont typeface="+mj-lt"/>
              <a:buAutoNum type="arabicPeriod"/>
            </a:pPr>
            <a:r>
              <a:rPr lang="ko-KR" altLang="en-US" dirty="0"/>
              <a:t>운영 상의 긴급한 문제가 있을 경우를 대비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(</a:t>
            </a:r>
            <a:r>
              <a:rPr lang="ko-KR" altLang="en-US" dirty="0"/>
              <a:t>교수님들</a:t>
            </a:r>
            <a:r>
              <a:rPr lang="en-US" altLang="ko-KR" dirty="0"/>
              <a:t>)</a:t>
            </a:r>
            <a:r>
              <a:rPr lang="ko-KR" altLang="en-US" dirty="0"/>
              <a:t> 수강생들에게 설문지 배포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설문 완료 후</a:t>
            </a:r>
            <a:r>
              <a:rPr lang="en-US" altLang="ko-KR" dirty="0"/>
              <a:t>, JCode </a:t>
            </a:r>
            <a:r>
              <a:rPr lang="ko-KR" altLang="en-US" dirty="0"/>
              <a:t>컨테이너 할당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개별 이메일 발송</a:t>
            </a:r>
            <a:r>
              <a:rPr lang="en-US" altLang="ko-KR" dirty="0"/>
              <a:t>: </a:t>
            </a:r>
            <a:r>
              <a:rPr lang="ko-KR" altLang="en-US" dirty="0"/>
              <a:t>접속 및 사용 방법 안내 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E4C730-0F04-6ED5-721C-5CA10BC03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3407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696D42-DABE-F551-1296-50314C377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학생들이 받는 이메일 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C6E05A8-762D-4A76-C3DE-84512F222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399" y="1194956"/>
            <a:ext cx="11568352" cy="5087214"/>
          </a:xfrm>
          <a:ln>
            <a:solidFill>
              <a:schemeClr val="accent1"/>
            </a:solidFill>
          </a:ln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BBBB74-F699-C0DE-F5FD-6B735828F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6118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703D8-F117-1550-12EE-0FCD0A288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학생들이 받는 이메일 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DD4F0AE-6411-27C0-90CA-921C7F6AB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2455" y="946797"/>
            <a:ext cx="6884240" cy="5583530"/>
          </a:xfrm>
          <a:ln>
            <a:solidFill>
              <a:schemeClr val="accent1"/>
            </a:solidFill>
          </a:ln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512B37-0315-817C-BCF5-F20A19703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3546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525F1-C775-FDAB-202A-E8125A068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현재 고려 중인 이슈들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0FDAE7-986E-4598-72BB-6BEE27F8A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DA152DC-A19E-2FD9-5B59-B10B1CFA1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가입 및 로그인 시 학교 이메일</a:t>
            </a:r>
            <a:r>
              <a:rPr lang="en-US" altLang="ko-KR" dirty="0"/>
              <a:t>(@jbnu.ac.kr)</a:t>
            </a:r>
            <a:r>
              <a:rPr lang="ko-KR" altLang="en-US" dirty="0"/>
              <a:t>로만 인증</a:t>
            </a:r>
            <a:endParaRPr lang="en-US" altLang="ko-KR" dirty="0"/>
          </a:p>
          <a:p>
            <a:pPr lvl="1"/>
            <a:r>
              <a:rPr lang="ko-KR" altLang="en-US" dirty="0"/>
              <a:t>어느 범위까지 서비스를 제공할 것인가</a:t>
            </a:r>
            <a:r>
              <a:rPr lang="en-US" altLang="ko-KR" dirty="0"/>
              <a:t>? </a:t>
            </a:r>
            <a:r>
              <a:rPr lang="ko-KR" altLang="en-US" dirty="0"/>
              <a:t>정책적 고민 필요</a:t>
            </a:r>
            <a:endParaRPr lang="en-US" altLang="ko-KR" dirty="0"/>
          </a:p>
          <a:p>
            <a:pPr lvl="2"/>
            <a:r>
              <a:rPr lang="ko-KR" altLang="en-US" dirty="0"/>
              <a:t>학부</a:t>
            </a:r>
            <a:r>
              <a:rPr lang="en-US" altLang="ko-KR" dirty="0"/>
              <a:t>? SW</a:t>
            </a:r>
            <a:r>
              <a:rPr lang="ko-KR" altLang="en-US" dirty="0"/>
              <a:t>중심대학</a:t>
            </a:r>
            <a:r>
              <a:rPr lang="en-US" altLang="ko-KR" dirty="0"/>
              <a:t>? </a:t>
            </a:r>
            <a:r>
              <a:rPr lang="ko-KR" altLang="en-US" dirty="0"/>
              <a:t>전북대학교</a:t>
            </a:r>
            <a:r>
              <a:rPr lang="en-US" altLang="ko-KR" dirty="0"/>
              <a:t>? </a:t>
            </a:r>
            <a:r>
              <a:rPr lang="ko-KR" altLang="en-US" dirty="0"/>
              <a:t>교외 일반인 모두</a:t>
            </a:r>
            <a:r>
              <a:rPr lang="en-US" altLang="ko-KR" dirty="0"/>
              <a:t>?</a:t>
            </a:r>
          </a:p>
          <a:p>
            <a:pPr lvl="2"/>
            <a:r>
              <a:rPr lang="ko-KR" altLang="en-US" dirty="0"/>
              <a:t>기술적으로는 구글 메일만 있으면 가능</a:t>
            </a:r>
            <a:endParaRPr lang="en-US" altLang="ko-KR" dirty="0"/>
          </a:p>
          <a:p>
            <a:r>
              <a:rPr lang="ko-KR" altLang="en-US" dirty="0"/>
              <a:t>가입 처리 반자동화 필요</a:t>
            </a:r>
            <a:endParaRPr lang="en-US" altLang="ko-KR" dirty="0"/>
          </a:p>
          <a:p>
            <a:pPr lvl="1"/>
            <a:r>
              <a:rPr lang="ko-KR" altLang="en-US" dirty="0"/>
              <a:t>현재 구글 스프레드시트에</a:t>
            </a:r>
            <a:r>
              <a:rPr lang="en-US" altLang="ko-KR" dirty="0"/>
              <a:t> </a:t>
            </a:r>
            <a:r>
              <a:rPr lang="ko-KR" altLang="en-US" dirty="0"/>
              <a:t>저장된 설문 결과를 토대로 회원 등록 및 </a:t>
            </a:r>
            <a:r>
              <a:rPr lang="en-US" altLang="ko-KR" dirty="0"/>
              <a:t>JCode </a:t>
            </a:r>
            <a:r>
              <a:rPr lang="ko-KR" altLang="en-US" dirty="0"/>
              <a:t>할당을 수동 작업 중</a:t>
            </a:r>
            <a:endParaRPr lang="en-US" altLang="ko-KR" dirty="0"/>
          </a:p>
          <a:p>
            <a:pPr lvl="1"/>
            <a:r>
              <a:rPr lang="ko-KR" altLang="en-US" dirty="0"/>
              <a:t>개선 방향</a:t>
            </a:r>
            <a:endParaRPr lang="en-US" altLang="ko-KR" dirty="0"/>
          </a:p>
          <a:p>
            <a:pPr lvl="2"/>
            <a:r>
              <a:rPr lang="ko-KR" altLang="en-US" dirty="0"/>
              <a:t>설문지 없애고</a:t>
            </a:r>
            <a:r>
              <a:rPr lang="en-US" altLang="ko-KR" dirty="0"/>
              <a:t>, </a:t>
            </a:r>
            <a:r>
              <a:rPr lang="en-US" altLang="ko-KR" dirty="0" err="1"/>
              <a:t>jedutools</a:t>
            </a:r>
            <a:r>
              <a:rPr lang="en-US" altLang="ko-KR" dirty="0"/>
              <a:t> portal </a:t>
            </a:r>
            <a:r>
              <a:rPr lang="ko-KR" altLang="en-US" dirty="0"/>
              <a:t>에서 가입 신청 하도록</a:t>
            </a:r>
            <a:endParaRPr lang="en-US" altLang="ko-KR" dirty="0"/>
          </a:p>
          <a:p>
            <a:pPr lvl="2"/>
            <a:r>
              <a:rPr lang="en-US" altLang="ko-KR" dirty="0"/>
              <a:t>JCode</a:t>
            </a:r>
            <a:r>
              <a:rPr lang="ko-KR" altLang="en-US" dirty="0"/>
              <a:t> 할당도 자동으로 진행 </a:t>
            </a:r>
            <a:r>
              <a:rPr lang="en-US" altLang="ko-KR" dirty="0"/>
              <a:t>(Eclipse Che</a:t>
            </a:r>
            <a:r>
              <a:rPr lang="ko-KR" altLang="en-US" dirty="0"/>
              <a:t> 도입 고려 중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53132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9681</TotalTime>
  <Words>1677</Words>
  <Application>Microsoft Office PowerPoint</Application>
  <PresentationFormat>와이드스크린</PresentationFormat>
  <Paragraphs>210</Paragraphs>
  <Slides>26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7" baseType="lpstr">
      <vt:lpstr>Arial</vt:lpstr>
      <vt:lpstr>KoPubWorld돋움체 Light</vt:lpstr>
      <vt:lpstr>KoPubWorld돋움체 Bold</vt:lpstr>
      <vt:lpstr>맑은 고딕</vt:lpstr>
      <vt:lpstr>KoPub돋움체 Bold</vt:lpstr>
      <vt:lpstr>(한글 글꼴 사용)</vt:lpstr>
      <vt:lpstr>KoPub돋움체 Medium</vt:lpstr>
      <vt:lpstr>KoPubWorld돋움체 Medium</vt:lpstr>
      <vt:lpstr>Roboto</vt:lpstr>
      <vt:lpstr>Wingdings</vt:lpstr>
      <vt:lpstr>Office 테마</vt:lpstr>
      <vt:lpstr>PowerPoint 프레젠테이션</vt:lpstr>
      <vt:lpstr>PowerPoint 프레젠테이션</vt:lpstr>
      <vt:lpstr>1. JCode 소개</vt:lpstr>
      <vt:lpstr>JCode: 웹 기반 프로그래밍 개발 환경</vt:lpstr>
      <vt:lpstr>Watcher: 코딩 활동 수집 시스템</vt:lpstr>
      <vt:lpstr>JCode 신청 및 할당 전체 절차 (2024년 2학기 기준)</vt:lpstr>
      <vt:lpstr>학생들이 받는 이메일 (1/2)</vt:lpstr>
      <vt:lpstr>학생들이 받는 이메일 (2/2)</vt:lpstr>
      <vt:lpstr>현재 고려 중인 이슈들</vt:lpstr>
      <vt:lpstr>접속 주소 및 도움말</vt:lpstr>
      <vt:lpstr>접속 화면</vt:lpstr>
      <vt:lpstr>코드 작성 및 컴파일, 실행</vt:lpstr>
      <vt:lpstr>2. 사용 후기 및 향후 계획</vt:lpstr>
      <vt:lpstr>사용 후기: 총 39명 참여 (2024년 1학기)</vt:lpstr>
      <vt:lpstr>1. 전체적 만족도: 총 39명 참여</vt:lpstr>
      <vt:lpstr>1-1. 웹기반 IDE 사용 시, 특별히 느낀 장점이 있었다면 기재해주세요.</vt:lpstr>
      <vt:lpstr>1-1. 웹기반 IDE 사용 시, 특별히 느낀 장점이 있었다면 기재해주세요.</vt:lpstr>
      <vt:lpstr>1-2. 웹기반 IDE 사용 시, 불편한 점이 있었다면 기재해주세요.</vt:lpstr>
      <vt:lpstr>1-2. 웹기반 IDE 사용 시, 불편한 점이 있었다면 기재해주세요.</vt:lpstr>
      <vt:lpstr>2. 성능 상 문제: 총 39명 참여</vt:lpstr>
      <vt:lpstr>2-1. 웹기반 IDE 사용 시, 성능 상 문제가 있었다면 간략히 기재해주세요.</vt:lpstr>
      <vt:lpstr>3. 기타 남기실 코멘트가 있으시면 작성해주세요. 개선 방안에 대한 의견들을 적극 환영합니다.</vt:lpstr>
      <vt:lpstr>자체 후기 (1/2)</vt:lpstr>
      <vt:lpstr>자체 후기 (2/2)</vt:lpstr>
      <vt:lpstr>향후 계획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jbnu</dc:creator>
  <cp:lastModifiedBy>박현찬</cp:lastModifiedBy>
  <cp:revision>203</cp:revision>
  <cp:lastPrinted>2022-12-21T02:49:19Z</cp:lastPrinted>
  <dcterms:created xsi:type="dcterms:W3CDTF">2022-12-19T00:58:46Z</dcterms:created>
  <dcterms:modified xsi:type="dcterms:W3CDTF">2024-10-15T14:33:01Z</dcterms:modified>
</cp:coreProperties>
</file>